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6" r:id="rId3"/>
  </p:sldIdLst>
  <p:sldSz cx="7556500" cy="10693400"/>
  <p:notesSz cx="6797675" cy="9926638"/>
  <p:embeddedFontLst>
    <p:embeddedFont>
      <p:font typeface="Anton" pitchFamily="2" charset="0"/>
      <p:regular r:id="rId4"/>
    </p:embeddedFont>
    <p:embeddedFont>
      <p:font typeface="Gadugi" panose="020B0502040204020203" pitchFamily="34" charset="0"/>
      <p:regular r:id="rId5"/>
      <p:bold r:id="rId6"/>
    </p:embeddedFont>
    <p:embeddedFont>
      <p:font typeface="Montserrat Semi-Bold" panose="020B0604020202020204" charset="0"/>
      <p:regular r:id="rId7"/>
    </p:embeddedFont>
    <p:embeddedFont>
      <p:font typeface="Work Sans" pitchFamily="2" charset="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40" d="100"/>
          <a:sy n="40" d="100"/>
        </p:scale>
        <p:origin x="1764" y="-1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font" Target="fonts/font4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heme" Target="theme/theme1.xml"/><Relationship Id="rId5" Type="http://schemas.openxmlformats.org/officeDocument/2006/relationships/font" Target="fonts/font2.fntdata"/><Relationship Id="rId10" Type="http://schemas.openxmlformats.org/officeDocument/2006/relationships/viewProps" Target="viewProps.xml"/><Relationship Id="rId4" Type="http://schemas.openxmlformats.org/officeDocument/2006/relationships/font" Target="fonts/font1.fntdata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1B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3"/>
          <p:cNvSpPr txBox="1"/>
          <p:nvPr/>
        </p:nvSpPr>
        <p:spPr>
          <a:xfrm>
            <a:off x="1201901" y="4603384"/>
            <a:ext cx="5095979" cy="1913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084"/>
              </a:lnSpc>
            </a:pPr>
            <a:r>
              <a:rPr lang="en-US" sz="3632" b="1" spc="435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Montserrat Semi-Bold"/>
              </a:rPr>
              <a:t>List of Spanish </a:t>
            </a:r>
          </a:p>
          <a:p>
            <a:pPr algn="ctr">
              <a:lnSpc>
                <a:spcPts val="5084"/>
              </a:lnSpc>
            </a:pPr>
            <a:r>
              <a:rPr lang="en-US" sz="3632" b="1" spc="435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Montserrat Semi-Bold"/>
              </a:rPr>
              <a:t>exhibitors</a:t>
            </a:r>
          </a:p>
          <a:p>
            <a:pPr algn="ctr">
              <a:lnSpc>
                <a:spcPts val="5084"/>
              </a:lnSpc>
              <a:spcBef>
                <a:spcPct val="0"/>
              </a:spcBef>
            </a:pPr>
            <a:endParaRPr lang="en-US" sz="3632" b="1" spc="435" dirty="0">
              <a:solidFill>
                <a:srgbClr val="FFFFFF"/>
              </a:solidFill>
              <a:latin typeface="Montserrat Semi-Bold"/>
              <a:ea typeface="Montserrat Semi-Bold"/>
              <a:cs typeface="Montserrat Semi-Bold"/>
              <a:sym typeface="Montserrat Semi-Bold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4360511" y="8699500"/>
            <a:ext cx="2499838" cy="1164846"/>
          </a:xfrm>
          <a:custGeom>
            <a:avLst/>
            <a:gdLst/>
            <a:ahLst/>
            <a:cxnLst/>
            <a:rect l="l" t="t" r="r" b="b"/>
            <a:pathLst>
              <a:path w="2499838" h="1164846">
                <a:moveTo>
                  <a:pt x="0" y="0"/>
                </a:moveTo>
                <a:lnTo>
                  <a:pt x="2499838" y="0"/>
                </a:lnTo>
                <a:lnTo>
                  <a:pt x="2499838" y="1164845"/>
                </a:lnTo>
                <a:lnTo>
                  <a:pt x="0" y="11648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s-ES"/>
          </a:p>
        </p:txBody>
      </p:sp>
      <p:sp>
        <p:nvSpPr>
          <p:cNvPr id="5" name="TextBox 5"/>
          <p:cNvSpPr txBox="1"/>
          <p:nvPr/>
        </p:nvSpPr>
        <p:spPr>
          <a:xfrm>
            <a:off x="328133" y="657184"/>
            <a:ext cx="6509817" cy="303929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1" algn="l"/>
            <a:r>
              <a:rPr lang="es-ES" sz="6000" b="1" dirty="0">
                <a:solidFill>
                  <a:schemeClr val="bg1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itchFamily="34" charset="0"/>
              </a:rPr>
              <a:t>FURNITURE FROM SPAIN</a:t>
            </a:r>
          </a:p>
          <a:p>
            <a:pPr algn="l">
              <a:lnSpc>
                <a:spcPts val="9301"/>
              </a:lnSpc>
            </a:pPr>
            <a:endParaRPr lang="en-US" sz="8018" dirty="0">
              <a:solidFill>
                <a:srgbClr val="FFFFFF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083050" y="10036216"/>
            <a:ext cx="3652674" cy="225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894"/>
              </a:lnSpc>
              <a:spcBef>
                <a:spcPct val="0"/>
              </a:spcBef>
            </a:pPr>
            <a:r>
              <a:rPr lang="en-US" sz="1352" b="1" spc="162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Montserrat Semi-Bold"/>
                <a:sym typeface="Montserrat Semi-Bold"/>
              </a:rPr>
              <a:t>WWW.MUEBLEDEESPANA.COM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539134" y="1612900"/>
            <a:ext cx="3015186" cy="8229600"/>
            <a:chOff x="0" y="0"/>
            <a:chExt cx="972310" cy="2572481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972310" cy="2572481"/>
            </a:xfrm>
            <a:custGeom>
              <a:avLst/>
              <a:gdLst/>
              <a:ahLst/>
              <a:cxnLst/>
              <a:rect l="l" t="t" r="r" b="b"/>
              <a:pathLst>
                <a:path w="972310" h="2572481">
                  <a:moveTo>
                    <a:pt x="0" y="0"/>
                  </a:moveTo>
                  <a:lnTo>
                    <a:pt x="972310" y="0"/>
                  </a:lnTo>
                  <a:lnTo>
                    <a:pt x="972310" y="2572481"/>
                  </a:lnTo>
                  <a:lnTo>
                    <a:pt x="0" y="2572481"/>
                  </a:lnTo>
                  <a:close/>
                </a:path>
              </a:pathLst>
            </a:custGeom>
            <a:solidFill>
              <a:srgbClr val="D71B40"/>
            </a:solidFill>
          </p:spPr>
          <p:txBody>
            <a:bodyPr/>
            <a:lstStyle/>
            <a:p>
              <a:endParaRPr lang="es-ES"/>
            </a:p>
          </p:txBody>
        </p:sp>
      </p:grpSp>
      <p:grpSp>
        <p:nvGrpSpPr>
          <p:cNvPr id="4" name="Group 4"/>
          <p:cNvGrpSpPr/>
          <p:nvPr/>
        </p:nvGrpSpPr>
        <p:grpSpPr>
          <a:xfrm>
            <a:off x="4079079" y="1945949"/>
            <a:ext cx="3015186" cy="7543800"/>
            <a:chOff x="0" y="0"/>
            <a:chExt cx="972310" cy="2572481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972310" cy="2572481"/>
            </a:xfrm>
            <a:custGeom>
              <a:avLst/>
              <a:gdLst/>
              <a:ahLst/>
              <a:cxnLst/>
              <a:rect l="l" t="t" r="r" b="b"/>
              <a:pathLst>
                <a:path w="972310" h="2572481">
                  <a:moveTo>
                    <a:pt x="0" y="0"/>
                  </a:moveTo>
                  <a:lnTo>
                    <a:pt x="972310" y="0"/>
                  </a:lnTo>
                  <a:lnTo>
                    <a:pt x="972310" y="2572481"/>
                  </a:lnTo>
                  <a:lnTo>
                    <a:pt x="0" y="2572481"/>
                  </a:lnTo>
                  <a:close/>
                </a:path>
              </a:pathLst>
            </a:custGeom>
            <a:solidFill>
              <a:srgbClr val="D71B40"/>
            </a:solidFill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642930" y="1681616"/>
            <a:ext cx="2824968" cy="807246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2100"/>
              </a:lnSpc>
            </a:pPr>
            <a:r>
              <a:rPr lang="en-US" sz="1600" b="1" dirty="0"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1</a:t>
            </a:r>
          </a:p>
          <a:p>
            <a:pPr marL="182563" indent="-182563" algn="l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COOLWOOD (D07)</a:t>
            </a:r>
          </a:p>
          <a:p>
            <a:pPr marL="182563" indent="-182563" algn="l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EZPELETA (D11)</a:t>
            </a:r>
          </a:p>
          <a:p>
            <a:pPr marL="182563" indent="-182563" algn="l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MOBLIBERICA | </a:t>
            </a:r>
          </a:p>
          <a:p>
            <a:pPr marL="182563" indent="-182563" algn="l">
              <a:lnSpc>
                <a:spcPts val="2100"/>
              </a:lnSpc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   MUSOLA | DRESSY</a:t>
            </a:r>
          </a:p>
          <a:p>
            <a:pPr marL="182563" indent="-182563" algn="l">
              <a:lnSpc>
                <a:spcPts val="2100"/>
              </a:lnSpc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   (E15/E19)</a:t>
            </a:r>
          </a:p>
          <a:p>
            <a:pPr algn="l">
              <a:lnSpc>
                <a:spcPts val="2100"/>
              </a:lnSpc>
            </a:pPr>
            <a:endParaRPr lang="en-US" sz="1600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3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BRUCS (H20)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FAMA (A19/B24)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KARIBIAN DESCANSO (F37/F41)</a:t>
            </a:r>
          </a:p>
          <a:p>
            <a:pPr algn="l">
              <a:lnSpc>
                <a:spcPts val="2100"/>
              </a:lnSpc>
            </a:pPr>
            <a:endParaRPr lang="en-US" sz="1600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5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TM Leader Contract (A13)</a:t>
            </a: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 </a:t>
            </a: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7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CASUAL (D27)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NOVOCUADRO (D23)</a:t>
            </a:r>
          </a:p>
          <a:p>
            <a:pPr algn="l">
              <a:lnSpc>
                <a:spcPts val="2100"/>
              </a:lnSpc>
            </a:pPr>
            <a:endParaRPr lang="en-US" sz="1600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9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INCLASS (H05) </a:t>
            </a:r>
          </a:p>
          <a:p>
            <a:pPr algn="l">
              <a:lnSpc>
                <a:spcPts val="2100"/>
              </a:lnSpc>
            </a:pPr>
            <a:endParaRPr lang="en-US" sz="1600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11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NOMON (H21)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POINT (L24/L28)</a:t>
            </a: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  </a:t>
            </a:r>
          </a:p>
          <a:p>
            <a:pPr algn="l">
              <a:lnSpc>
                <a:spcPts val="2100"/>
              </a:lnSpc>
            </a:pPr>
            <a:r>
              <a:rPr lang="en-US" sz="1600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15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MARINER (A32)</a:t>
            </a:r>
          </a:p>
          <a:p>
            <a:pPr algn="l">
              <a:lnSpc>
                <a:spcPts val="2239"/>
              </a:lnSpc>
              <a:spcBef>
                <a:spcPct val="0"/>
              </a:spcBef>
            </a:pPr>
            <a:endParaRPr lang="en-US" sz="1600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232882" y="2264400"/>
            <a:ext cx="2861383" cy="722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14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ALEXANDRA (B28)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 err="1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esPattio</a:t>
            </a: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 (F30)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iSiMAR (F50/F52)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KRISKADECOR (B39)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RS BARCELONA (C35)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SKLD Studio (A35)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VERGÉS (E47)</a:t>
            </a:r>
          </a:p>
          <a:p>
            <a:pPr algn="l">
              <a:lnSpc>
                <a:spcPts val="2239"/>
              </a:lnSpc>
            </a:pPr>
            <a:endParaRPr lang="en-US" sz="1599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18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RESOL (E14)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ROLS CARPETS (B08)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SYSTEMTRONIC (C05)</a:t>
            </a:r>
          </a:p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 </a:t>
            </a:r>
          </a:p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22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EXPORMIM (A22/A24)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GANDIABLASCO | </a:t>
            </a:r>
          </a:p>
          <a:p>
            <a:pPr marL="182563">
              <a:lnSpc>
                <a:spcPts val="2100"/>
              </a:lnSpc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GAN | DIABLA (B08)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ONDARRETA (B25)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SANCAL (A29)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VONDOM (A27)</a:t>
            </a:r>
          </a:p>
          <a:p>
            <a:pPr algn="l">
              <a:lnSpc>
                <a:spcPts val="2239"/>
              </a:lnSpc>
            </a:pPr>
            <a:endParaRPr lang="en-US" sz="1599" b="1" dirty="0">
              <a:solidFill>
                <a:srgbClr val="FFFFFF"/>
              </a:solidFill>
              <a:latin typeface="Gadugi" panose="020B0502040204020203" pitchFamily="34" charset="0"/>
              <a:ea typeface="Gadugi" panose="020B0502040204020203" pitchFamily="34" charset="0"/>
              <a:cs typeface="Arial" panose="020B0604020202020204" pitchFamily="34" charset="0"/>
              <a:sym typeface="Work Sans"/>
            </a:endParaRPr>
          </a:p>
          <a:p>
            <a:pPr algn="l">
              <a:lnSpc>
                <a:spcPts val="2239"/>
              </a:lnSpc>
            </a:pPr>
            <a:r>
              <a:rPr lang="en-US" sz="1599" b="1" dirty="0">
                <a:solidFill>
                  <a:srgbClr val="0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 Bold"/>
              </a:rPr>
              <a:t>Hall 24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KETTAL (C05/C09)</a:t>
            </a:r>
          </a:p>
          <a:p>
            <a:pPr marL="182563" indent="-182563">
              <a:lnSpc>
                <a:spcPts val="2100"/>
              </a:lnSpc>
              <a:buFont typeface="Gadugi" panose="020B0502040204020203" pitchFamily="34" charset="0"/>
              <a:buChar char="-"/>
            </a:pPr>
            <a:r>
              <a:rPr lang="en-US" sz="1600" b="1" dirty="0">
                <a:solidFill>
                  <a:srgbClr val="FFFFFF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anose="020B0604020202020204" pitchFamily="34" charset="0"/>
                <a:sym typeface="Work Sans"/>
              </a:rPr>
              <a:t>PUNT (D31)</a:t>
            </a:r>
          </a:p>
          <a:p>
            <a:pPr algn="ctr">
              <a:lnSpc>
                <a:spcPts val="2239"/>
              </a:lnSpc>
              <a:spcBef>
                <a:spcPct val="0"/>
              </a:spcBef>
            </a:pPr>
            <a:endParaRPr lang="en-US" sz="1599" dirty="0">
              <a:solidFill>
                <a:srgbClr val="FFFFFF"/>
              </a:solidFill>
              <a:latin typeface="Work Sans"/>
              <a:ea typeface="Work Sans"/>
              <a:cs typeface="Work Sans"/>
              <a:sym typeface="Work Sans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34E7618-AE67-106D-2D72-FCC28F642155}"/>
              </a:ext>
            </a:extLst>
          </p:cNvPr>
          <p:cNvSpPr txBox="1"/>
          <p:nvPr/>
        </p:nvSpPr>
        <p:spPr>
          <a:xfrm>
            <a:off x="606100" y="514686"/>
            <a:ext cx="4429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2563"/>
            <a:r>
              <a:rPr lang="es-ES" b="1" dirty="0">
                <a:solidFill>
                  <a:srgbClr val="C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itchFamily="34" charset="0"/>
              </a:rPr>
              <a:t>SALONE DEL MOBILE.MILANO</a:t>
            </a:r>
            <a:endParaRPr lang="es-ES" dirty="0">
              <a:solidFill>
                <a:srgbClr val="C00000"/>
              </a:solidFill>
              <a:latin typeface="Gadugi" panose="020B0502040204020203" pitchFamily="34" charset="0"/>
              <a:ea typeface="Gadugi" panose="020B0502040204020203" pitchFamily="34" charset="0"/>
              <a:cs typeface="Arial" pitchFamily="34" charset="0"/>
            </a:endParaRPr>
          </a:p>
          <a:p>
            <a:pPr marL="182563"/>
            <a:r>
              <a:rPr lang="es-ES" b="1" dirty="0">
                <a:solidFill>
                  <a:srgbClr val="C00000"/>
                </a:solidFill>
                <a:latin typeface="Gadugi" panose="020B0502040204020203" pitchFamily="34" charset="0"/>
                <a:ea typeface="Gadugi" panose="020B0502040204020203" pitchFamily="34" charset="0"/>
                <a:cs typeface="Arial" pitchFamily="34" charset="0"/>
              </a:rPr>
              <a:t>8-13 April 2025</a:t>
            </a:r>
            <a:endParaRPr lang="es-ES" dirty="0">
              <a:latin typeface="Gadugi" panose="020B0502040204020203" pitchFamily="34" charset="0"/>
              <a:ea typeface="Gadugi" panose="020B0502040204020203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195</Words>
  <Application>Microsoft Office PowerPoint</Application>
  <PresentationFormat>Personalizado</PresentationFormat>
  <Paragraphs>59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Gadugi</vt:lpstr>
      <vt:lpstr>Anton</vt:lpstr>
      <vt:lpstr>Work Sans</vt:lpstr>
      <vt:lpstr>Montserrat Semi-Bold</vt:lpstr>
      <vt:lpstr>Calibri</vt:lpstr>
      <vt:lpstr>Arial</vt:lpstr>
      <vt:lpstr>Office Theme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texto del párrafo</dc:title>
  <cp:lastModifiedBy>Office .</cp:lastModifiedBy>
  <cp:revision>18</cp:revision>
  <cp:lastPrinted>2025-02-10T12:17:25Z</cp:lastPrinted>
  <dcterms:created xsi:type="dcterms:W3CDTF">2006-08-16T00:00:00Z</dcterms:created>
  <dcterms:modified xsi:type="dcterms:W3CDTF">2025-03-13T08:07:15Z</dcterms:modified>
  <dc:identifier>DAGesnSV_X8</dc:identifier>
</cp:coreProperties>
</file>