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256" r:id="rId3"/>
  </p:sldIdLst>
  <p:sldSz cx="7556500" cy="10693400"/>
  <p:notesSz cx="6797675" cy="9926638"/>
  <p:embeddedFontLst>
    <p:embeddedFont>
      <p:font typeface="Anton" pitchFamily="2" charset="0"/>
      <p:regular r:id="rId4"/>
    </p:embeddedFont>
    <p:embeddedFont>
      <p:font typeface="Gadugi" panose="020B0502040204020203" pitchFamily="34" charset="0"/>
      <p:regular r:id="rId5"/>
      <p:bold r:id="rId6"/>
    </p:embeddedFont>
    <p:embeddedFont>
      <p:font typeface="Montserrat Semi-Bold" panose="020B0604020202020204" charset="0"/>
      <p:regular r:id="rId7"/>
    </p:embeddedFont>
    <p:embeddedFont>
      <p:font typeface="Work Sans" pitchFamily="2" charset="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40" d="100"/>
          <a:sy n="40" d="100"/>
        </p:scale>
        <p:origin x="1764" y="-1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1B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1201901" y="4603384"/>
            <a:ext cx="5095979" cy="19136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084"/>
              </a:lnSpc>
            </a:pPr>
            <a:r>
              <a:rPr lang="en-US" sz="3632" b="1" spc="435" dirty="0">
                <a:solidFill>
                  <a:srgbClr val="FFFFFF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Montserrat Semi-Bold"/>
              </a:rPr>
              <a:t>List of Spanish </a:t>
            </a:r>
          </a:p>
          <a:p>
            <a:pPr algn="ctr">
              <a:lnSpc>
                <a:spcPts val="5084"/>
              </a:lnSpc>
            </a:pPr>
            <a:r>
              <a:rPr lang="en-US" sz="3632" b="1" spc="435" dirty="0">
                <a:solidFill>
                  <a:srgbClr val="FFFFFF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Montserrat Semi-Bold"/>
              </a:rPr>
              <a:t>exhibitors</a:t>
            </a:r>
          </a:p>
          <a:p>
            <a:pPr algn="ctr">
              <a:lnSpc>
                <a:spcPts val="5084"/>
              </a:lnSpc>
              <a:spcBef>
                <a:spcPct val="0"/>
              </a:spcBef>
            </a:pPr>
            <a:endParaRPr lang="en-US" sz="3632" b="1" spc="435" dirty="0">
              <a:solidFill>
                <a:srgbClr val="FFFFFF"/>
              </a:solidFill>
              <a:latin typeface="Montserrat Semi-Bold"/>
              <a:ea typeface="Montserrat Semi-Bold"/>
              <a:cs typeface="Montserrat Semi-Bold"/>
              <a:sym typeface="Montserrat Semi-Bold"/>
            </a:endParaRPr>
          </a:p>
        </p:txBody>
      </p:sp>
      <p:sp>
        <p:nvSpPr>
          <p:cNvPr id="4" name="Freeform 4"/>
          <p:cNvSpPr/>
          <p:nvPr/>
        </p:nvSpPr>
        <p:spPr>
          <a:xfrm>
            <a:off x="4360511" y="8699500"/>
            <a:ext cx="2499838" cy="1164846"/>
          </a:xfrm>
          <a:custGeom>
            <a:avLst/>
            <a:gdLst/>
            <a:ahLst/>
            <a:cxnLst/>
            <a:rect l="l" t="t" r="r" b="b"/>
            <a:pathLst>
              <a:path w="2499838" h="1164846">
                <a:moveTo>
                  <a:pt x="0" y="0"/>
                </a:moveTo>
                <a:lnTo>
                  <a:pt x="2499838" y="0"/>
                </a:lnTo>
                <a:lnTo>
                  <a:pt x="2499838" y="1164845"/>
                </a:lnTo>
                <a:lnTo>
                  <a:pt x="0" y="116484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s-ES"/>
          </a:p>
        </p:txBody>
      </p:sp>
      <p:sp>
        <p:nvSpPr>
          <p:cNvPr id="5" name="TextBox 5"/>
          <p:cNvSpPr txBox="1"/>
          <p:nvPr/>
        </p:nvSpPr>
        <p:spPr>
          <a:xfrm>
            <a:off x="328133" y="657184"/>
            <a:ext cx="6509817" cy="303929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lvl="1" algn="l"/>
            <a:r>
              <a:rPr lang="es-ES" sz="6000" b="1" dirty="0">
                <a:solidFill>
                  <a:schemeClr val="bg1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itchFamily="34" charset="0"/>
              </a:rPr>
              <a:t>FURNITURE FROM SPAIN</a:t>
            </a:r>
          </a:p>
          <a:p>
            <a:pPr algn="l">
              <a:lnSpc>
                <a:spcPts val="9301"/>
              </a:lnSpc>
            </a:pPr>
            <a:endParaRPr lang="en-US" sz="8018" dirty="0">
              <a:solidFill>
                <a:srgbClr val="FFFFFF"/>
              </a:solidFill>
              <a:latin typeface="Anton"/>
              <a:ea typeface="Anton"/>
              <a:cs typeface="Anton"/>
              <a:sym typeface="Anton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4083050" y="10036216"/>
            <a:ext cx="3652674" cy="2255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894"/>
              </a:lnSpc>
              <a:spcBef>
                <a:spcPct val="0"/>
              </a:spcBef>
            </a:pPr>
            <a:r>
              <a:rPr lang="en-US" sz="1352" b="1" spc="162" dirty="0">
                <a:solidFill>
                  <a:srgbClr val="FFFFFF"/>
                </a:solidFill>
                <a:latin typeface="Gadugi" panose="020B0502040204020203" pitchFamily="34" charset="0"/>
                <a:ea typeface="Gadugi" panose="020B0502040204020203" pitchFamily="34" charset="0"/>
                <a:cs typeface="Montserrat Semi-Bold"/>
                <a:sym typeface="Montserrat Semi-Bold"/>
              </a:rPr>
              <a:t>WWW.MUEBLEDEESPANA.COM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539134" y="1612900"/>
            <a:ext cx="3015186" cy="8229600"/>
            <a:chOff x="0" y="0"/>
            <a:chExt cx="972310" cy="2572481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972310" cy="2572481"/>
            </a:xfrm>
            <a:custGeom>
              <a:avLst/>
              <a:gdLst/>
              <a:ahLst/>
              <a:cxnLst/>
              <a:rect l="l" t="t" r="r" b="b"/>
              <a:pathLst>
                <a:path w="972310" h="2572481">
                  <a:moveTo>
                    <a:pt x="0" y="0"/>
                  </a:moveTo>
                  <a:lnTo>
                    <a:pt x="972310" y="0"/>
                  </a:lnTo>
                  <a:lnTo>
                    <a:pt x="972310" y="2572481"/>
                  </a:lnTo>
                  <a:lnTo>
                    <a:pt x="0" y="2572481"/>
                  </a:lnTo>
                  <a:close/>
                </a:path>
              </a:pathLst>
            </a:custGeom>
            <a:solidFill>
              <a:srgbClr val="D71B40"/>
            </a:solidFill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4" name="Group 4"/>
          <p:cNvGrpSpPr/>
          <p:nvPr/>
        </p:nvGrpSpPr>
        <p:grpSpPr>
          <a:xfrm>
            <a:off x="4079079" y="1945949"/>
            <a:ext cx="3015186" cy="7543800"/>
            <a:chOff x="0" y="0"/>
            <a:chExt cx="972310" cy="2572481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972310" cy="2572481"/>
            </a:xfrm>
            <a:custGeom>
              <a:avLst/>
              <a:gdLst/>
              <a:ahLst/>
              <a:cxnLst/>
              <a:rect l="l" t="t" r="r" b="b"/>
              <a:pathLst>
                <a:path w="972310" h="2572481">
                  <a:moveTo>
                    <a:pt x="0" y="0"/>
                  </a:moveTo>
                  <a:lnTo>
                    <a:pt x="972310" y="0"/>
                  </a:lnTo>
                  <a:lnTo>
                    <a:pt x="972310" y="2572481"/>
                  </a:lnTo>
                  <a:lnTo>
                    <a:pt x="0" y="2572481"/>
                  </a:lnTo>
                  <a:close/>
                </a:path>
              </a:pathLst>
            </a:custGeom>
            <a:solidFill>
              <a:srgbClr val="D71B40"/>
            </a:solidFill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642930" y="1681616"/>
            <a:ext cx="2824968" cy="807246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2100"/>
              </a:lnSpc>
            </a:pPr>
            <a:r>
              <a:rPr lang="en-US" sz="1600" b="1" dirty="0"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 Bold"/>
              </a:rPr>
              <a:t>Hall 1</a:t>
            </a:r>
          </a:p>
          <a:p>
            <a:pPr marL="182563" indent="-182563" algn="l">
              <a:lnSpc>
                <a:spcPts val="2100"/>
              </a:lnSpc>
              <a:buFont typeface="Gadugi" panose="020B0502040204020203" pitchFamily="34" charset="0"/>
              <a:buChar char="-"/>
            </a:pPr>
            <a:r>
              <a:rPr lang="en-US" sz="1600" b="1" dirty="0">
                <a:solidFill>
                  <a:srgbClr val="FFFFFF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"/>
              </a:rPr>
              <a:t>COOLWOOD (D07)</a:t>
            </a:r>
          </a:p>
          <a:p>
            <a:pPr marL="182563" indent="-182563" algn="l">
              <a:lnSpc>
                <a:spcPts val="2100"/>
              </a:lnSpc>
              <a:buFont typeface="Gadugi" panose="020B0502040204020203" pitchFamily="34" charset="0"/>
              <a:buChar char="-"/>
            </a:pPr>
            <a:r>
              <a:rPr lang="en-US" sz="1600" b="1" dirty="0">
                <a:solidFill>
                  <a:srgbClr val="FFFFFF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"/>
              </a:rPr>
              <a:t>EZPELETA (D11)</a:t>
            </a:r>
          </a:p>
          <a:p>
            <a:pPr marL="182563" indent="-182563" algn="l">
              <a:lnSpc>
                <a:spcPts val="2100"/>
              </a:lnSpc>
              <a:buFont typeface="Gadugi" panose="020B0502040204020203" pitchFamily="34" charset="0"/>
              <a:buChar char="-"/>
            </a:pPr>
            <a:r>
              <a:rPr lang="en-US" sz="1600" b="1" dirty="0">
                <a:solidFill>
                  <a:srgbClr val="FFFFFF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"/>
              </a:rPr>
              <a:t>MOBLIBERICA | </a:t>
            </a:r>
          </a:p>
          <a:p>
            <a:pPr marL="182563" indent="-182563" algn="l">
              <a:lnSpc>
                <a:spcPts val="2100"/>
              </a:lnSpc>
            </a:pPr>
            <a:r>
              <a:rPr lang="en-US" sz="1600" b="1" dirty="0">
                <a:solidFill>
                  <a:srgbClr val="FFFFFF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"/>
              </a:rPr>
              <a:t>   MUSOLA | DRESSY</a:t>
            </a:r>
          </a:p>
          <a:p>
            <a:pPr marL="182563" indent="-182563" algn="l">
              <a:lnSpc>
                <a:spcPts val="2100"/>
              </a:lnSpc>
            </a:pPr>
            <a:r>
              <a:rPr lang="en-US" sz="1600" b="1" dirty="0">
                <a:solidFill>
                  <a:srgbClr val="FFFFFF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"/>
              </a:rPr>
              <a:t>   (E15/E19)</a:t>
            </a:r>
          </a:p>
          <a:p>
            <a:pPr algn="l">
              <a:lnSpc>
                <a:spcPts val="2100"/>
              </a:lnSpc>
            </a:pPr>
            <a:endParaRPr lang="en-US" sz="1600" b="1" dirty="0">
              <a:solidFill>
                <a:srgbClr val="FFFFFF"/>
              </a:solidFill>
              <a:latin typeface="Gadugi" panose="020B0502040204020203" pitchFamily="34" charset="0"/>
              <a:ea typeface="Gadugi" panose="020B0502040204020203" pitchFamily="34" charset="0"/>
              <a:cs typeface="Arial" panose="020B0604020202020204" pitchFamily="34" charset="0"/>
              <a:sym typeface="Work Sans"/>
            </a:endParaRPr>
          </a:p>
          <a:p>
            <a:pPr algn="l">
              <a:lnSpc>
                <a:spcPts val="2100"/>
              </a:lnSpc>
            </a:pPr>
            <a:r>
              <a:rPr lang="en-US" sz="1600" b="1" dirty="0">
                <a:solidFill>
                  <a:srgbClr val="000000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 Bold"/>
              </a:rPr>
              <a:t>Hall 3</a:t>
            </a:r>
          </a:p>
          <a:p>
            <a:pPr marL="182563" indent="-182563">
              <a:lnSpc>
                <a:spcPts val="2100"/>
              </a:lnSpc>
              <a:buFont typeface="Gadugi" panose="020B0502040204020203" pitchFamily="34" charset="0"/>
              <a:buChar char="-"/>
            </a:pPr>
            <a:r>
              <a:rPr lang="en-US" sz="1600" b="1" dirty="0">
                <a:solidFill>
                  <a:srgbClr val="FFFFFF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"/>
              </a:rPr>
              <a:t>BRUCS (H20)</a:t>
            </a:r>
          </a:p>
          <a:p>
            <a:pPr marL="182563" indent="-182563">
              <a:lnSpc>
                <a:spcPts val="2100"/>
              </a:lnSpc>
              <a:buFont typeface="Gadugi" panose="020B0502040204020203" pitchFamily="34" charset="0"/>
              <a:buChar char="-"/>
            </a:pPr>
            <a:r>
              <a:rPr lang="en-US" sz="1600" b="1" dirty="0">
                <a:solidFill>
                  <a:srgbClr val="FFFFFF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"/>
              </a:rPr>
              <a:t>FAMA (A19/B24)</a:t>
            </a:r>
          </a:p>
          <a:p>
            <a:pPr marL="182563" indent="-182563">
              <a:lnSpc>
                <a:spcPts val="2100"/>
              </a:lnSpc>
              <a:buFont typeface="Gadugi" panose="020B0502040204020203" pitchFamily="34" charset="0"/>
              <a:buChar char="-"/>
            </a:pPr>
            <a:r>
              <a:rPr lang="en-US" sz="1600" b="1" dirty="0">
                <a:solidFill>
                  <a:srgbClr val="FFFFFF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"/>
              </a:rPr>
              <a:t>KARIBIAN DESCANSO (F37/F41)</a:t>
            </a:r>
          </a:p>
          <a:p>
            <a:pPr algn="l">
              <a:lnSpc>
                <a:spcPts val="2100"/>
              </a:lnSpc>
            </a:pPr>
            <a:endParaRPr lang="en-US" sz="1600" b="1" dirty="0">
              <a:solidFill>
                <a:srgbClr val="FFFFFF"/>
              </a:solidFill>
              <a:latin typeface="Gadugi" panose="020B0502040204020203" pitchFamily="34" charset="0"/>
              <a:ea typeface="Gadugi" panose="020B0502040204020203" pitchFamily="34" charset="0"/>
              <a:cs typeface="Arial" panose="020B0604020202020204" pitchFamily="34" charset="0"/>
              <a:sym typeface="Work Sans"/>
            </a:endParaRPr>
          </a:p>
          <a:p>
            <a:pPr algn="l">
              <a:lnSpc>
                <a:spcPts val="2100"/>
              </a:lnSpc>
            </a:pPr>
            <a:r>
              <a:rPr lang="en-US" sz="1600" b="1" dirty="0">
                <a:solidFill>
                  <a:srgbClr val="000000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 Bold"/>
              </a:rPr>
              <a:t>Hall 5</a:t>
            </a:r>
          </a:p>
          <a:p>
            <a:pPr marL="182563" indent="-182563">
              <a:lnSpc>
                <a:spcPts val="2100"/>
              </a:lnSpc>
              <a:buFont typeface="Gadugi" panose="020B0502040204020203" pitchFamily="34" charset="0"/>
              <a:buChar char="-"/>
            </a:pPr>
            <a:r>
              <a:rPr lang="en-US" sz="1600" b="1" dirty="0">
                <a:solidFill>
                  <a:srgbClr val="FFFFFF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"/>
              </a:rPr>
              <a:t>TM Leader Contract (A13)</a:t>
            </a:r>
          </a:p>
          <a:p>
            <a:pPr algn="l">
              <a:lnSpc>
                <a:spcPts val="2100"/>
              </a:lnSpc>
            </a:pPr>
            <a:r>
              <a:rPr lang="en-US" sz="1600" b="1" dirty="0">
                <a:solidFill>
                  <a:srgbClr val="FFFFFF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"/>
              </a:rPr>
              <a:t> </a:t>
            </a:r>
          </a:p>
          <a:p>
            <a:pPr algn="l">
              <a:lnSpc>
                <a:spcPts val="2100"/>
              </a:lnSpc>
            </a:pPr>
            <a:r>
              <a:rPr lang="en-US" sz="1600" b="1" dirty="0">
                <a:solidFill>
                  <a:srgbClr val="000000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 Bold"/>
              </a:rPr>
              <a:t>Hall 7</a:t>
            </a:r>
          </a:p>
          <a:p>
            <a:pPr marL="182563" indent="-182563">
              <a:lnSpc>
                <a:spcPts val="2100"/>
              </a:lnSpc>
              <a:buFont typeface="Gadugi" panose="020B0502040204020203" pitchFamily="34" charset="0"/>
              <a:buChar char="-"/>
            </a:pPr>
            <a:r>
              <a:rPr lang="en-US" sz="1600" b="1" dirty="0">
                <a:solidFill>
                  <a:srgbClr val="FFFFFF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"/>
              </a:rPr>
              <a:t>CASUAL (D27)</a:t>
            </a:r>
          </a:p>
          <a:p>
            <a:pPr marL="182563" indent="-182563">
              <a:lnSpc>
                <a:spcPts val="2100"/>
              </a:lnSpc>
              <a:buFont typeface="Gadugi" panose="020B0502040204020203" pitchFamily="34" charset="0"/>
              <a:buChar char="-"/>
            </a:pPr>
            <a:r>
              <a:rPr lang="en-US" sz="1600" b="1" dirty="0">
                <a:solidFill>
                  <a:srgbClr val="FFFFFF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"/>
              </a:rPr>
              <a:t>NOVOCUADRO (D23)</a:t>
            </a:r>
          </a:p>
          <a:p>
            <a:pPr algn="l">
              <a:lnSpc>
                <a:spcPts val="2100"/>
              </a:lnSpc>
            </a:pPr>
            <a:endParaRPr lang="en-US" sz="1600" b="1" dirty="0">
              <a:solidFill>
                <a:srgbClr val="FFFFFF"/>
              </a:solidFill>
              <a:latin typeface="Gadugi" panose="020B0502040204020203" pitchFamily="34" charset="0"/>
              <a:ea typeface="Gadugi" panose="020B0502040204020203" pitchFamily="34" charset="0"/>
              <a:cs typeface="Arial" panose="020B0604020202020204" pitchFamily="34" charset="0"/>
              <a:sym typeface="Work Sans"/>
            </a:endParaRPr>
          </a:p>
          <a:p>
            <a:pPr algn="l">
              <a:lnSpc>
                <a:spcPts val="2100"/>
              </a:lnSpc>
            </a:pPr>
            <a:r>
              <a:rPr lang="en-US" sz="1600" b="1" dirty="0">
                <a:solidFill>
                  <a:srgbClr val="000000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 Bold"/>
              </a:rPr>
              <a:t>Hall 9</a:t>
            </a:r>
          </a:p>
          <a:p>
            <a:pPr marL="182563" indent="-182563">
              <a:lnSpc>
                <a:spcPts val="2100"/>
              </a:lnSpc>
              <a:buFont typeface="Gadugi" panose="020B0502040204020203" pitchFamily="34" charset="0"/>
              <a:buChar char="-"/>
            </a:pPr>
            <a:r>
              <a:rPr lang="en-US" sz="1600" b="1" dirty="0">
                <a:solidFill>
                  <a:srgbClr val="FFFFFF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"/>
              </a:rPr>
              <a:t>INCLASS (H05) </a:t>
            </a:r>
          </a:p>
          <a:p>
            <a:pPr algn="l">
              <a:lnSpc>
                <a:spcPts val="2100"/>
              </a:lnSpc>
            </a:pPr>
            <a:endParaRPr lang="en-US" sz="1600" b="1" dirty="0">
              <a:solidFill>
                <a:srgbClr val="FFFFFF"/>
              </a:solidFill>
              <a:latin typeface="Gadugi" panose="020B0502040204020203" pitchFamily="34" charset="0"/>
              <a:ea typeface="Gadugi" panose="020B0502040204020203" pitchFamily="34" charset="0"/>
              <a:cs typeface="Arial" panose="020B0604020202020204" pitchFamily="34" charset="0"/>
              <a:sym typeface="Work Sans"/>
            </a:endParaRPr>
          </a:p>
          <a:p>
            <a:pPr algn="l">
              <a:lnSpc>
                <a:spcPts val="2100"/>
              </a:lnSpc>
            </a:pPr>
            <a:r>
              <a:rPr lang="en-US" sz="1600" b="1" dirty="0">
                <a:solidFill>
                  <a:srgbClr val="000000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 Bold"/>
              </a:rPr>
              <a:t>Hall 11</a:t>
            </a:r>
          </a:p>
          <a:p>
            <a:pPr marL="182563" indent="-182563">
              <a:lnSpc>
                <a:spcPts val="2100"/>
              </a:lnSpc>
              <a:buFont typeface="Gadugi" panose="020B0502040204020203" pitchFamily="34" charset="0"/>
              <a:buChar char="-"/>
            </a:pPr>
            <a:r>
              <a:rPr lang="en-US" sz="1600" b="1" dirty="0">
                <a:solidFill>
                  <a:srgbClr val="FFFFFF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"/>
              </a:rPr>
              <a:t>NOMON (H21)</a:t>
            </a:r>
          </a:p>
          <a:p>
            <a:pPr marL="182563" indent="-182563">
              <a:lnSpc>
                <a:spcPts val="2100"/>
              </a:lnSpc>
              <a:buFont typeface="Gadugi" panose="020B0502040204020203" pitchFamily="34" charset="0"/>
              <a:buChar char="-"/>
            </a:pPr>
            <a:r>
              <a:rPr lang="en-US" sz="1600" b="1" dirty="0">
                <a:solidFill>
                  <a:srgbClr val="FFFFFF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"/>
              </a:rPr>
              <a:t>POINT (L24/L28)</a:t>
            </a:r>
          </a:p>
          <a:p>
            <a:pPr algn="l">
              <a:lnSpc>
                <a:spcPts val="2100"/>
              </a:lnSpc>
            </a:pPr>
            <a:r>
              <a:rPr lang="en-US" sz="1600" b="1" dirty="0">
                <a:solidFill>
                  <a:srgbClr val="FFFFFF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"/>
              </a:rPr>
              <a:t>  </a:t>
            </a:r>
          </a:p>
          <a:p>
            <a:pPr algn="l">
              <a:lnSpc>
                <a:spcPts val="2100"/>
              </a:lnSpc>
            </a:pPr>
            <a:r>
              <a:rPr lang="en-US" sz="1600" b="1" dirty="0">
                <a:solidFill>
                  <a:srgbClr val="000000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 Bold"/>
              </a:rPr>
              <a:t>Hall 15</a:t>
            </a:r>
          </a:p>
          <a:p>
            <a:pPr marL="182563" indent="-182563">
              <a:lnSpc>
                <a:spcPts val="2100"/>
              </a:lnSpc>
              <a:buFont typeface="Gadugi" panose="020B0502040204020203" pitchFamily="34" charset="0"/>
              <a:buChar char="-"/>
            </a:pPr>
            <a:r>
              <a:rPr lang="en-US" sz="1600" b="1" dirty="0">
                <a:solidFill>
                  <a:srgbClr val="FFFFFF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"/>
              </a:rPr>
              <a:t>MARINER (A32)</a:t>
            </a:r>
          </a:p>
          <a:p>
            <a:pPr algn="l">
              <a:lnSpc>
                <a:spcPts val="2239"/>
              </a:lnSpc>
              <a:spcBef>
                <a:spcPct val="0"/>
              </a:spcBef>
            </a:pPr>
            <a:endParaRPr lang="en-US" sz="1600" dirty="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4232882" y="2264400"/>
            <a:ext cx="2861383" cy="7226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239"/>
              </a:lnSpc>
            </a:pPr>
            <a:r>
              <a:rPr lang="en-US" sz="1599" b="1" dirty="0">
                <a:solidFill>
                  <a:srgbClr val="000000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 Bold"/>
              </a:rPr>
              <a:t>Hall 14</a:t>
            </a:r>
          </a:p>
          <a:p>
            <a:pPr marL="182563" indent="-182563">
              <a:lnSpc>
                <a:spcPts val="2100"/>
              </a:lnSpc>
              <a:buFont typeface="Gadugi" panose="020B0502040204020203" pitchFamily="34" charset="0"/>
              <a:buChar char="-"/>
            </a:pPr>
            <a:r>
              <a:rPr lang="en-US" sz="1600" b="1" dirty="0">
                <a:solidFill>
                  <a:srgbClr val="FFFFFF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"/>
              </a:rPr>
              <a:t>ALEXANDRA (B28)</a:t>
            </a:r>
          </a:p>
          <a:p>
            <a:pPr marL="182563" indent="-182563">
              <a:lnSpc>
                <a:spcPts val="2100"/>
              </a:lnSpc>
              <a:buFont typeface="Gadugi" panose="020B0502040204020203" pitchFamily="34" charset="0"/>
              <a:buChar char="-"/>
            </a:pPr>
            <a:r>
              <a:rPr lang="en-US" sz="1600" b="1" dirty="0" err="1">
                <a:solidFill>
                  <a:srgbClr val="FFFFFF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"/>
              </a:rPr>
              <a:t>esPattio</a:t>
            </a:r>
            <a:r>
              <a:rPr lang="en-US" sz="1600" b="1" dirty="0">
                <a:solidFill>
                  <a:srgbClr val="FFFFFF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"/>
              </a:rPr>
              <a:t> (F30)</a:t>
            </a:r>
          </a:p>
          <a:p>
            <a:pPr marL="182563" indent="-182563">
              <a:lnSpc>
                <a:spcPts val="2100"/>
              </a:lnSpc>
              <a:buFont typeface="Gadugi" panose="020B0502040204020203" pitchFamily="34" charset="0"/>
              <a:buChar char="-"/>
            </a:pPr>
            <a:r>
              <a:rPr lang="en-US" sz="1600" b="1" dirty="0">
                <a:solidFill>
                  <a:srgbClr val="FFFFFF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"/>
              </a:rPr>
              <a:t>iSiMAR (F50/F52)</a:t>
            </a:r>
          </a:p>
          <a:p>
            <a:pPr marL="182563" indent="-182563">
              <a:lnSpc>
                <a:spcPts val="2100"/>
              </a:lnSpc>
              <a:buFont typeface="Gadugi" panose="020B0502040204020203" pitchFamily="34" charset="0"/>
              <a:buChar char="-"/>
            </a:pPr>
            <a:r>
              <a:rPr lang="en-US" sz="1600" b="1" dirty="0">
                <a:solidFill>
                  <a:srgbClr val="FFFFFF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"/>
              </a:rPr>
              <a:t>KRISKADECOR (B39)</a:t>
            </a:r>
          </a:p>
          <a:p>
            <a:pPr marL="182563" indent="-182563">
              <a:lnSpc>
                <a:spcPts val="2100"/>
              </a:lnSpc>
              <a:buFont typeface="Gadugi" panose="020B0502040204020203" pitchFamily="34" charset="0"/>
              <a:buChar char="-"/>
            </a:pPr>
            <a:r>
              <a:rPr lang="en-US" sz="1600" b="1" dirty="0">
                <a:solidFill>
                  <a:srgbClr val="FFFFFF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"/>
              </a:rPr>
              <a:t>RS BARCELONA (C35)</a:t>
            </a:r>
          </a:p>
          <a:p>
            <a:pPr marL="182563" indent="-182563">
              <a:lnSpc>
                <a:spcPts val="2100"/>
              </a:lnSpc>
              <a:buFont typeface="Gadugi" panose="020B0502040204020203" pitchFamily="34" charset="0"/>
              <a:buChar char="-"/>
            </a:pPr>
            <a:r>
              <a:rPr lang="en-US" sz="1600" b="1" dirty="0">
                <a:solidFill>
                  <a:srgbClr val="FFFFFF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"/>
              </a:rPr>
              <a:t>SKLD Studio (A35)</a:t>
            </a:r>
          </a:p>
          <a:p>
            <a:pPr marL="182563" indent="-182563">
              <a:lnSpc>
                <a:spcPts val="2100"/>
              </a:lnSpc>
              <a:buFont typeface="Gadugi" panose="020B0502040204020203" pitchFamily="34" charset="0"/>
              <a:buChar char="-"/>
            </a:pPr>
            <a:r>
              <a:rPr lang="en-US" sz="1600" b="1" dirty="0">
                <a:solidFill>
                  <a:srgbClr val="FFFFFF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"/>
              </a:rPr>
              <a:t>VERGÉS (E47)</a:t>
            </a:r>
          </a:p>
          <a:p>
            <a:pPr algn="l">
              <a:lnSpc>
                <a:spcPts val="2239"/>
              </a:lnSpc>
            </a:pPr>
            <a:endParaRPr lang="en-US" sz="1599" b="1" dirty="0">
              <a:solidFill>
                <a:srgbClr val="FFFFFF"/>
              </a:solidFill>
              <a:latin typeface="Gadugi" panose="020B0502040204020203" pitchFamily="34" charset="0"/>
              <a:ea typeface="Gadugi" panose="020B0502040204020203" pitchFamily="34" charset="0"/>
              <a:cs typeface="Arial" panose="020B0604020202020204" pitchFamily="34" charset="0"/>
              <a:sym typeface="Work Sans"/>
            </a:endParaRPr>
          </a:p>
          <a:p>
            <a:pPr algn="l">
              <a:lnSpc>
                <a:spcPts val="2239"/>
              </a:lnSpc>
            </a:pPr>
            <a:r>
              <a:rPr lang="en-US" sz="1599" b="1" dirty="0">
                <a:solidFill>
                  <a:srgbClr val="000000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 Bold"/>
              </a:rPr>
              <a:t>Hall 18</a:t>
            </a:r>
          </a:p>
          <a:p>
            <a:pPr marL="182563" indent="-182563">
              <a:lnSpc>
                <a:spcPts val="2100"/>
              </a:lnSpc>
              <a:buFont typeface="Gadugi" panose="020B0502040204020203" pitchFamily="34" charset="0"/>
              <a:buChar char="-"/>
            </a:pPr>
            <a:r>
              <a:rPr lang="en-US" sz="1600" b="1" dirty="0">
                <a:solidFill>
                  <a:srgbClr val="FFFFFF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"/>
              </a:rPr>
              <a:t>RESOL (E14)</a:t>
            </a:r>
          </a:p>
          <a:p>
            <a:pPr marL="182563" indent="-182563">
              <a:lnSpc>
                <a:spcPts val="2100"/>
              </a:lnSpc>
              <a:buFont typeface="Gadugi" panose="020B0502040204020203" pitchFamily="34" charset="0"/>
              <a:buChar char="-"/>
            </a:pPr>
            <a:r>
              <a:rPr lang="en-US" sz="1600" b="1" dirty="0">
                <a:solidFill>
                  <a:srgbClr val="FFFFFF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"/>
              </a:rPr>
              <a:t>ROLS CARPETS (B08)</a:t>
            </a:r>
          </a:p>
          <a:p>
            <a:pPr marL="182563" indent="-182563">
              <a:lnSpc>
                <a:spcPts val="2100"/>
              </a:lnSpc>
              <a:buFont typeface="Gadugi" panose="020B0502040204020203" pitchFamily="34" charset="0"/>
              <a:buChar char="-"/>
            </a:pPr>
            <a:r>
              <a:rPr lang="en-US" sz="1600" b="1" dirty="0">
                <a:solidFill>
                  <a:srgbClr val="FFFFFF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"/>
              </a:rPr>
              <a:t>SYSTEMTRONIC (C05)</a:t>
            </a:r>
          </a:p>
          <a:p>
            <a:pPr algn="l">
              <a:lnSpc>
                <a:spcPts val="2239"/>
              </a:lnSpc>
            </a:pPr>
            <a:r>
              <a:rPr lang="en-US" sz="1599" b="1" dirty="0">
                <a:solidFill>
                  <a:srgbClr val="FFFFFF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 Bold"/>
              </a:rPr>
              <a:t> </a:t>
            </a:r>
          </a:p>
          <a:p>
            <a:pPr algn="l">
              <a:lnSpc>
                <a:spcPts val="2239"/>
              </a:lnSpc>
            </a:pPr>
            <a:r>
              <a:rPr lang="en-US" sz="1599" b="1" dirty="0">
                <a:solidFill>
                  <a:srgbClr val="000000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 Bold"/>
              </a:rPr>
              <a:t>Hall 22</a:t>
            </a:r>
          </a:p>
          <a:p>
            <a:pPr marL="182563" indent="-182563">
              <a:lnSpc>
                <a:spcPts val="2100"/>
              </a:lnSpc>
              <a:buFont typeface="Gadugi" panose="020B0502040204020203" pitchFamily="34" charset="0"/>
              <a:buChar char="-"/>
            </a:pPr>
            <a:r>
              <a:rPr lang="en-US" sz="1600" b="1" dirty="0">
                <a:solidFill>
                  <a:srgbClr val="FFFFFF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"/>
              </a:rPr>
              <a:t>EXPORMIM (A22/A24)</a:t>
            </a:r>
          </a:p>
          <a:p>
            <a:pPr marL="182563" indent="-182563">
              <a:lnSpc>
                <a:spcPts val="2100"/>
              </a:lnSpc>
              <a:buFont typeface="Gadugi" panose="020B0502040204020203" pitchFamily="34" charset="0"/>
              <a:buChar char="-"/>
            </a:pPr>
            <a:r>
              <a:rPr lang="en-US" sz="1600" b="1" dirty="0">
                <a:solidFill>
                  <a:srgbClr val="FFFFFF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"/>
              </a:rPr>
              <a:t>GANDIABLASCO | </a:t>
            </a:r>
          </a:p>
          <a:p>
            <a:pPr marL="182563">
              <a:lnSpc>
                <a:spcPts val="2100"/>
              </a:lnSpc>
            </a:pPr>
            <a:r>
              <a:rPr lang="en-US" sz="1600" b="1" dirty="0">
                <a:solidFill>
                  <a:srgbClr val="FFFFFF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"/>
              </a:rPr>
              <a:t>GAN | DIABLA (B08)</a:t>
            </a:r>
          </a:p>
          <a:p>
            <a:pPr marL="182563" indent="-182563">
              <a:lnSpc>
                <a:spcPts val="2100"/>
              </a:lnSpc>
              <a:buFont typeface="Gadugi" panose="020B0502040204020203" pitchFamily="34" charset="0"/>
              <a:buChar char="-"/>
            </a:pPr>
            <a:r>
              <a:rPr lang="en-US" sz="1600" b="1" dirty="0">
                <a:solidFill>
                  <a:srgbClr val="FFFFFF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"/>
              </a:rPr>
              <a:t>ONDARRETA (B25)</a:t>
            </a:r>
          </a:p>
          <a:p>
            <a:pPr marL="182563" indent="-182563">
              <a:lnSpc>
                <a:spcPts val="2100"/>
              </a:lnSpc>
              <a:buFont typeface="Gadugi" panose="020B0502040204020203" pitchFamily="34" charset="0"/>
              <a:buChar char="-"/>
            </a:pPr>
            <a:r>
              <a:rPr lang="en-US" sz="1600" b="1" dirty="0">
                <a:solidFill>
                  <a:srgbClr val="FFFFFF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"/>
              </a:rPr>
              <a:t>SANCAL (A29)</a:t>
            </a:r>
          </a:p>
          <a:p>
            <a:pPr marL="182563" indent="-182563">
              <a:lnSpc>
                <a:spcPts val="2100"/>
              </a:lnSpc>
              <a:buFont typeface="Gadugi" panose="020B0502040204020203" pitchFamily="34" charset="0"/>
              <a:buChar char="-"/>
            </a:pPr>
            <a:r>
              <a:rPr lang="en-US" sz="1600" b="1" dirty="0">
                <a:solidFill>
                  <a:srgbClr val="FFFFFF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"/>
              </a:rPr>
              <a:t>VONDOM (A27)</a:t>
            </a:r>
          </a:p>
          <a:p>
            <a:pPr algn="l">
              <a:lnSpc>
                <a:spcPts val="2239"/>
              </a:lnSpc>
            </a:pPr>
            <a:endParaRPr lang="en-US" sz="1599" b="1" dirty="0">
              <a:solidFill>
                <a:srgbClr val="FFFFFF"/>
              </a:solidFill>
              <a:latin typeface="Gadugi" panose="020B0502040204020203" pitchFamily="34" charset="0"/>
              <a:ea typeface="Gadugi" panose="020B0502040204020203" pitchFamily="34" charset="0"/>
              <a:cs typeface="Arial" panose="020B0604020202020204" pitchFamily="34" charset="0"/>
              <a:sym typeface="Work Sans"/>
            </a:endParaRPr>
          </a:p>
          <a:p>
            <a:pPr algn="l">
              <a:lnSpc>
                <a:spcPts val="2239"/>
              </a:lnSpc>
            </a:pPr>
            <a:r>
              <a:rPr lang="en-US" sz="1599" b="1" dirty="0">
                <a:solidFill>
                  <a:srgbClr val="000000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 Bold"/>
              </a:rPr>
              <a:t>Hall 24</a:t>
            </a:r>
          </a:p>
          <a:p>
            <a:pPr marL="182563" indent="-182563">
              <a:lnSpc>
                <a:spcPts val="2100"/>
              </a:lnSpc>
              <a:buFont typeface="Gadugi" panose="020B0502040204020203" pitchFamily="34" charset="0"/>
              <a:buChar char="-"/>
            </a:pPr>
            <a:r>
              <a:rPr lang="en-US" sz="1600" b="1" dirty="0">
                <a:solidFill>
                  <a:srgbClr val="FFFFFF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"/>
              </a:rPr>
              <a:t>KETTAL (C05/C09)</a:t>
            </a:r>
          </a:p>
          <a:p>
            <a:pPr marL="182563" indent="-182563">
              <a:lnSpc>
                <a:spcPts val="2100"/>
              </a:lnSpc>
              <a:buFont typeface="Gadugi" panose="020B0502040204020203" pitchFamily="34" charset="0"/>
              <a:buChar char="-"/>
            </a:pPr>
            <a:r>
              <a:rPr lang="en-US" sz="1600" b="1" dirty="0">
                <a:solidFill>
                  <a:srgbClr val="FFFFFF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anose="020B0604020202020204" pitchFamily="34" charset="0"/>
                <a:sym typeface="Work Sans"/>
              </a:rPr>
              <a:t>PUNT (D31)</a:t>
            </a:r>
          </a:p>
          <a:p>
            <a:pPr algn="ctr">
              <a:lnSpc>
                <a:spcPts val="2239"/>
              </a:lnSpc>
              <a:spcBef>
                <a:spcPct val="0"/>
              </a:spcBef>
            </a:pPr>
            <a:endParaRPr lang="en-US" sz="1599" dirty="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34E7618-AE67-106D-2D72-FCC28F642155}"/>
              </a:ext>
            </a:extLst>
          </p:cNvPr>
          <p:cNvSpPr txBox="1"/>
          <p:nvPr/>
        </p:nvSpPr>
        <p:spPr>
          <a:xfrm>
            <a:off x="606100" y="514686"/>
            <a:ext cx="44291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2563"/>
            <a:r>
              <a:rPr lang="es-ES" b="1" dirty="0">
                <a:solidFill>
                  <a:srgbClr val="C00000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itchFamily="34" charset="0"/>
              </a:rPr>
              <a:t>SALONE DEL MOBILE.MILANO</a:t>
            </a:r>
            <a:endParaRPr lang="es-ES" dirty="0">
              <a:solidFill>
                <a:srgbClr val="C00000"/>
              </a:solidFill>
              <a:latin typeface="Gadugi" panose="020B0502040204020203" pitchFamily="34" charset="0"/>
              <a:ea typeface="Gadugi" panose="020B0502040204020203" pitchFamily="34" charset="0"/>
              <a:cs typeface="Arial" pitchFamily="34" charset="0"/>
            </a:endParaRPr>
          </a:p>
          <a:p>
            <a:pPr marL="182563"/>
            <a:r>
              <a:rPr lang="es-ES" b="1" dirty="0">
                <a:solidFill>
                  <a:srgbClr val="C00000"/>
                </a:solidFill>
                <a:latin typeface="Gadugi" panose="020B0502040204020203" pitchFamily="34" charset="0"/>
                <a:ea typeface="Gadugi" panose="020B0502040204020203" pitchFamily="34" charset="0"/>
                <a:cs typeface="Arial" pitchFamily="34" charset="0"/>
              </a:rPr>
              <a:t>8-13 April 2025</a:t>
            </a:r>
            <a:endParaRPr lang="es-ES" dirty="0">
              <a:latin typeface="Gadugi" panose="020B0502040204020203" pitchFamily="34" charset="0"/>
              <a:ea typeface="Gadugi" panose="020B0502040204020203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195</Words>
  <Application>Microsoft Office PowerPoint</Application>
  <PresentationFormat>Personalizado</PresentationFormat>
  <Paragraphs>59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Gadugi</vt:lpstr>
      <vt:lpstr>Anton</vt:lpstr>
      <vt:lpstr>Work Sans</vt:lpstr>
      <vt:lpstr>Montserrat Semi-Bold</vt:lpstr>
      <vt:lpstr>Calibri</vt:lpstr>
      <vt:lpstr>Arial</vt:lpstr>
      <vt:lpstr>Office Theme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texto del párrafo</dc:title>
  <cp:lastModifiedBy>Office .</cp:lastModifiedBy>
  <cp:revision>18</cp:revision>
  <cp:lastPrinted>2025-02-10T12:17:25Z</cp:lastPrinted>
  <dcterms:created xsi:type="dcterms:W3CDTF">2006-08-16T00:00:00Z</dcterms:created>
  <dcterms:modified xsi:type="dcterms:W3CDTF">2025-03-13T08:07:15Z</dcterms:modified>
  <dc:identifier>DAGesnSV_X8</dc:identifier>
</cp:coreProperties>
</file>