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6" r:id="rId2"/>
    <p:sldMasterId id="2147483792" r:id="rId3"/>
  </p:sldMasterIdLst>
  <p:notesMasterIdLst>
    <p:notesMasterId r:id="rId34"/>
  </p:notesMasterIdLst>
  <p:sldIdLst>
    <p:sldId id="290" r:id="rId4"/>
    <p:sldId id="310" r:id="rId5"/>
    <p:sldId id="311" r:id="rId6"/>
    <p:sldId id="256" r:id="rId7"/>
    <p:sldId id="281" r:id="rId8"/>
    <p:sldId id="312" r:id="rId9"/>
    <p:sldId id="313" r:id="rId10"/>
    <p:sldId id="282" r:id="rId11"/>
    <p:sldId id="283" r:id="rId12"/>
    <p:sldId id="284" r:id="rId13"/>
    <p:sldId id="285" r:id="rId14"/>
    <p:sldId id="314" r:id="rId15"/>
    <p:sldId id="315" r:id="rId16"/>
    <p:sldId id="316" r:id="rId17"/>
    <p:sldId id="287" r:id="rId18"/>
    <p:sldId id="291" r:id="rId19"/>
    <p:sldId id="293" r:id="rId20"/>
    <p:sldId id="294" r:id="rId21"/>
    <p:sldId id="295" r:id="rId22"/>
    <p:sldId id="296" r:id="rId23"/>
    <p:sldId id="298" r:id="rId24"/>
    <p:sldId id="297" r:id="rId25"/>
    <p:sldId id="301" r:id="rId26"/>
    <p:sldId id="302" r:id="rId27"/>
    <p:sldId id="303" r:id="rId28"/>
    <p:sldId id="304" r:id="rId29"/>
    <p:sldId id="305" r:id="rId30"/>
    <p:sldId id="306" r:id="rId31"/>
    <p:sldId id="308" r:id="rId32"/>
    <p:sldId id="279"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FFCD00"/>
    <a:srgbClr val="DA291C"/>
    <a:srgbClr val="454E53"/>
    <a:srgbClr val="333F48"/>
    <a:srgbClr val="FF6201"/>
    <a:srgbClr val="009BB7"/>
    <a:srgbClr val="FECB00"/>
    <a:srgbClr val="4BACC6"/>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5" autoAdjust="0"/>
    <p:restoredTop sz="94660"/>
  </p:normalViewPr>
  <p:slideViewPr>
    <p:cSldViewPr snapToGrid="0">
      <p:cViewPr varScale="1">
        <p:scale>
          <a:sx n="86" d="100"/>
          <a:sy n="86" d="100"/>
        </p:scale>
        <p:origin x="1349"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1E60D-0CFB-4D60-9B09-8D2DB97704FB}" type="datetimeFigureOut">
              <a:rPr lang="es-ES" smtClean="0"/>
              <a:t>20/04/2023</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BE2F4-AAD8-4A6B-8E13-A4C893229F81}" type="slidenum">
              <a:rPr lang="es-ES" smtClean="0"/>
              <a:t>‹Nº›</a:t>
            </a:fld>
            <a:endParaRPr lang="es-ES"/>
          </a:p>
        </p:txBody>
      </p:sp>
    </p:spTree>
    <p:extLst>
      <p:ext uri="{BB962C8B-B14F-4D97-AF65-F5344CB8AC3E}">
        <p14:creationId xmlns:p14="http://schemas.microsoft.com/office/powerpoint/2010/main" val="101721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1D2A303-15C5-480B-99D1-6AE56BAE6B70}" type="datetimeFigureOut">
              <a:rPr lang="es-ES" smtClean="0"/>
              <a:t>20/04/2023</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78C66FA-01C2-4FFE-843F-88AA6F55EBAA}" type="slidenum">
              <a:rPr lang="es-ES" smtClean="0"/>
              <a:t>‹Nº›</a:t>
            </a:fld>
            <a:endParaRPr lang="es-ES"/>
          </a:p>
        </p:txBody>
      </p:sp>
    </p:spTree>
    <p:extLst>
      <p:ext uri="{BB962C8B-B14F-4D97-AF65-F5344CB8AC3E}">
        <p14:creationId xmlns:p14="http://schemas.microsoft.com/office/powerpoint/2010/main" val="33033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1D2A303-15C5-480B-99D1-6AE56BAE6B70}" type="datetimeFigureOut">
              <a:rPr lang="es-ES" smtClean="0"/>
              <a:t>20/04/2023</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78C66FA-01C2-4FFE-843F-88AA6F55EBAA}" type="slidenum">
              <a:rPr lang="es-ES" smtClean="0"/>
              <a:t>‹Nº›</a:t>
            </a:fld>
            <a:endParaRPr lang="es-ES"/>
          </a:p>
        </p:txBody>
      </p:sp>
    </p:spTree>
    <p:extLst>
      <p:ext uri="{BB962C8B-B14F-4D97-AF65-F5344CB8AC3E}">
        <p14:creationId xmlns:p14="http://schemas.microsoft.com/office/powerpoint/2010/main" val="2483460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1D2A303-15C5-480B-99D1-6AE56BAE6B70}" type="datetimeFigureOut">
              <a:rPr lang="es-ES" smtClean="0"/>
              <a:t>20/04/2023</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78C66FA-01C2-4FFE-843F-88AA6F55EBAA}" type="slidenum">
              <a:rPr lang="es-ES" smtClean="0"/>
              <a:t>‹Nº›</a:t>
            </a:fld>
            <a:endParaRPr lang="es-ES"/>
          </a:p>
        </p:txBody>
      </p:sp>
    </p:spTree>
    <p:extLst>
      <p:ext uri="{BB962C8B-B14F-4D97-AF65-F5344CB8AC3E}">
        <p14:creationId xmlns:p14="http://schemas.microsoft.com/office/powerpoint/2010/main" val="518535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F095B10-749F-43C8-BAB9-21667F8ACFA8}" type="datetimeFigureOut">
              <a:rPr lang="es-ES" smtClean="0"/>
              <a:t>20/04/2023</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1704785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F095B10-749F-43C8-BAB9-21667F8ACFA8}" type="datetimeFigureOut">
              <a:rPr lang="es-ES" smtClean="0"/>
              <a:t>20/04/2023</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3100646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F095B10-749F-43C8-BAB9-21667F8ACFA8}" type="datetimeFigureOut">
              <a:rPr lang="es-ES" smtClean="0"/>
              <a:t>20/04/2023</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166858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F095B10-749F-43C8-BAB9-21667F8ACFA8}" type="datetimeFigureOut">
              <a:rPr lang="es-ES" smtClean="0"/>
              <a:t>20/04/2023</a:t>
            </a:fld>
            <a:endParaRPr lang="es-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3440028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F095B10-749F-43C8-BAB9-21667F8ACFA8}" type="datetimeFigureOut">
              <a:rPr lang="es-ES" smtClean="0"/>
              <a:t>20/04/2023</a:t>
            </a:fld>
            <a:endParaRPr lang="es-E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s-E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4247663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F095B10-749F-43C8-BAB9-21667F8ACFA8}" type="datetimeFigureOut">
              <a:rPr lang="es-ES" smtClean="0"/>
              <a:t>20/04/2023</a:t>
            </a:fld>
            <a:endParaRPr lang="es-E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s-E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4188642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F095B10-749F-43C8-BAB9-21667F8ACFA8}" type="datetimeFigureOut">
              <a:rPr lang="es-ES" smtClean="0"/>
              <a:t>20/04/2023</a:t>
            </a:fld>
            <a:endParaRPr lang="es-E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s-E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367143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F095B10-749F-43C8-BAB9-21667F8ACFA8}" type="datetimeFigureOut">
              <a:rPr lang="es-ES" smtClean="0"/>
              <a:t>20/04/2023</a:t>
            </a:fld>
            <a:endParaRPr lang="es-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253429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1D2A303-15C5-480B-99D1-6AE56BAE6B70}" type="datetimeFigureOut">
              <a:rPr lang="es-ES" smtClean="0"/>
              <a:t>20/04/2023</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78C66FA-01C2-4FFE-843F-88AA6F55EBAA}" type="slidenum">
              <a:rPr lang="es-ES" smtClean="0"/>
              <a:t>‹Nº›</a:t>
            </a:fld>
            <a:endParaRPr lang="es-ES"/>
          </a:p>
        </p:txBody>
      </p:sp>
    </p:spTree>
    <p:extLst>
      <p:ext uri="{BB962C8B-B14F-4D97-AF65-F5344CB8AC3E}">
        <p14:creationId xmlns:p14="http://schemas.microsoft.com/office/powerpoint/2010/main" val="1778533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F095B10-749F-43C8-BAB9-21667F8ACFA8}" type="datetimeFigureOut">
              <a:rPr lang="es-ES" smtClean="0"/>
              <a:t>20/04/2023</a:t>
            </a:fld>
            <a:endParaRPr lang="es-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237690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F095B10-749F-43C8-BAB9-21667F8ACFA8}" type="datetimeFigureOut">
              <a:rPr lang="es-ES" smtClean="0"/>
              <a:t>20/04/2023</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1255086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F095B10-749F-43C8-BAB9-21667F8ACFA8}" type="datetimeFigureOut">
              <a:rPr lang="es-ES" smtClean="0"/>
              <a:t>20/04/2023</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2984750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A1F2A1-1538-4EF2-8E82-A1B434A12F5E}" type="datetimeFigureOut">
              <a:rPr lang="es-ES" smtClean="0"/>
              <a:t>20/04/2023</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4110806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A1F2A1-1538-4EF2-8E82-A1B434A12F5E}" type="datetimeFigureOut">
              <a:rPr lang="es-ES" smtClean="0"/>
              <a:t>20/04/2023</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2407994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A1F2A1-1538-4EF2-8E82-A1B434A12F5E}" type="datetimeFigureOut">
              <a:rPr lang="es-ES" smtClean="0"/>
              <a:t>20/04/2023</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2340230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BA1F2A1-1538-4EF2-8E82-A1B434A12F5E}" type="datetimeFigureOut">
              <a:rPr lang="es-ES" smtClean="0"/>
              <a:t>20/04/2023</a:t>
            </a:fld>
            <a:endParaRPr lang="es-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1262822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BA1F2A1-1538-4EF2-8E82-A1B434A12F5E}" type="datetimeFigureOut">
              <a:rPr lang="es-ES" smtClean="0"/>
              <a:t>20/04/2023</a:t>
            </a:fld>
            <a:endParaRPr lang="es-E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s-E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711243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BA1F2A1-1538-4EF2-8E82-A1B434A12F5E}" type="datetimeFigureOut">
              <a:rPr lang="es-ES" smtClean="0"/>
              <a:t>20/04/2023</a:t>
            </a:fld>
            <a:endParaRPr lang="es-E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s-E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2329726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BA1F2A1-1538-4EF2-8E82-A1B434A12F5E}" type="datetimeFigureOut">
              <a:rPr lang="es-ES" smtClean="0"/>
              <a:t>20/04/2023</a:t>
            </a:fld>
            <a:endParaRPr lang="es-E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s-E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399279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1D2A303-15C5-480B-99D1-6AE56BAE6B70}" type="datetimeFigureOut">
              <a:rPr lang="es-ES" smtClean="0"/>
              <a:t>20/04/2023</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78C66FA-01C2-4FFE-843F-88AA6F55EBAA}" type="slidenum">
              <a:rPr lang="es-ES" smtClean="0"/>
              <a:t>‹Nº›</a:t>
            </a:fld>
            <a:endParaRPr lang="es-ES"/>
          </a:p>
        </p:txBody>
      </p:sp>
    </p:spTree>
    <p:extLst>
      <p:ext uri="{BB962C8B-B14F-4D97-AF65-F5344CB8AC3E}">
        <p14:creationId xmlns:p14="http://schemas.microsoft.com/office/powerpoint/2010/main" val="836972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BA1F2A1-1538-4EF2-8E82-A1B434A12F5E}" type="datetimeFigureOut">
              <a:rPr lang="es-ES" smtClean="0"/>
              <a:t>20/04/2023</a:t>
            </a:fld>
            <a:endParaRPr lang="es-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2743752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BA1F2A1-1538-4EF2-8E82-A1B434A12F5E}" type="datetimeFigureOut">
              <a:rPr lang="es-ES" smtClean="0"/>
              <a:t>20/04/2023</a:t>
            </a:fld>
            <a:endParaRPr lang="es-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2640702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A1F2A1-1538-4EF2-8E82-A1B434A12F5E}" type="datetimeFigureOut">
              <a:rPr lang="es-ES" smtClean="0"/>
              <a:t>20/04/2023</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1098371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A1F2A1-1538-4EF2-8E82-A1B434A12F5E}" type="datetimeFigureOut">
              <a:rPr lang="es-ES" smtClean="0"/>
              <a:t>20/04/2023</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172478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1D2A303-15C5-480B-99D1-6AE56BAE6B70}" type="datetimeFigureOut">
              <a:rPr lang="es-ES" smtClean="0"/>
              <a:t>20/04/2023</a:t>
            </a:fld>
            <a:endParaRPr lang="es-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78C66FA-01C2-4FFE-843F-88AA6F55EBAA}" type="slidenum">
              <a:rPr lang="es-ES" smtClean="0"/>
              <a:t>‹Nº›</a:t>
            </a:fld>
            <a:endParaRPr lang="es-ES"/>
          </a:p>
        </p:txBody>
      </p:sp>
    </p:spTree>
    <p:extLst>
      <p:ext uri="{BB962C8B-B14F-4D97-AF65-F5344CB8AC3E}">
        <p14:creationId xmlns:p14="http://schemas.microsoft.com/office/powerpoint/2010/main" val="69111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1D2A303-15C5-480B-99D1-6AE56BAE6B70}" type="datetimeFigureOut">
              <a:rPr lang="es-ES" smtClean="0"/>
              <a:t>20/04/2023</a:t>
            </a:fld>
            <a:endParaRPr lang="es-E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s-E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78C66FA-01C2-4FFE-843F-88AA6F55EBAA}" type="slidenum">
              <a:rPr lang="es-ES" smtClean="0"/>
              <a:t>‹Nº›</a:t>
            </a:fld>
            <a:endParaRPr lang="es-ES"/>
          </a:p>
        </p:txBody>
      </p:sp>
    </p:spTree>
    <p:extLst>
      <p:ext uri="{BB962C8B-B14F-4D97-AF65-F5344CB8AC3E}">
        <p14:creationId xmlns:p14="http://schemas.microsoft.com/office/powerpoint/2010/main" val="309365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D1D2A303-15C5-480B-99D1-6AE56BAE6B70}" type="datetimeFigureOut">
              <a:rPr lang="es-ES" smtClean="0"/>
              <a:t>20/04/2023</a:t>
            </a:fld>
            <a:endParaRPr lang="es-E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s-E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78C66FA-01C2-4FFE-843F-88AA6F55EBAA}" type="slidenum">
              <a:rPr lang="es-ES" smtClean="0"/>
              <a:t>‹Nº›</a:t>
            </a:fld>
            <a:endParaRPr lang="es-ES"/>
          </a:p>
        </p:txBody>
      </p:sp>
    </p:spTree>
    <p:extLst>
      <p:ext uri="{BB962C8B-B14F-4D97-AF65-F5344CB8AC3E}">
        <p14:creationId xmlns:p14="http://schemas.microsoft.com/office/powerpoint/2010/main" val="406581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1D2A303-15C5-480B-99D1-6AE56BAE6B70}" type="datetimeFigureOut">
              <a:rPr lang="es-ES" smtClean="0"/>
              <a:t>20/04/2023</a:t>
            </a:fld>
            <a:endParaRPr lang="es-E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s-E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78C66FA-01C2-4FFE-843F-88AA6F55EBAA}" type="slidenum">
              <a:rPr lang="es-ES" smtClean="0"/>
              <a:t>‹Nº›</a:t>
            </a:fld>
            <a:endParaRPr lang="es-ES"/>
          </a:p>
        </p:txBody>
      </p:sp>
    </p:spTree>
    <p:extLst>
      <p:ext uri="{BB962C8B-B14F-4D97-AF65-F5344CB8AC3E}">
        <p14:creationId xmlns:p14="http://schemas.microsoft.com/office/powerpoint/2010/main" val="292035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1D2A303-15C5-480B-99D1-6AE56BAE6B70}" type="datetimeFigureOut">
              <a:rPr lang="es-ES" smtClean="0"/>
              <a:t>20/04/2023</a:t>
            </a:fld>
            <a:endParaRPr lang="es-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78C66FA-01C2-4FFE-843F-88AA6F55EBAA}" type="slidenum">
              <a:rPr lang="es-ES" smtClean="0"/>
              <a:t>‹Nº›</a:t>
            </a:fld>
            <a:endParaRPr lang="es-ES"/>
          </a:p>
        </p:txBody>
      </p:sp>
    </p:spTree>
    <p:extLst>
      <p:ext uri="{BB962C8B-B14F-4D97-AF65-F5344CB8AC3E}">
        <p14:creationId xmlns:p14="http://schemas.microsoft.com/office/powerpoint/2010/main" val="3464564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1D2A303-15C5-480B-99D1-6AE56BAE6B70}" type="datetimeFigureOut">
              <a:rPr lang="es-ES" smtClean="0"/>
              <a:t>20/04/2023</a:t>
            </a:fld>
            <a:endParaRPr lang="es-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78C66FA-01C2-4FFE-843F-88AA6F55EBAA}" type="slidenum">
              <a:rPr lang="es-ES" smtClean="0"/>
              <a:t>‹Nº›</a:t>
            </a:fld>
            <a:endParaRPr lang="es-ES"/>
          </a:p>
        </p:txBody>
      </p:sp>
    </p:spTree>
    <p:extLst>
      <p:ext uri="{BB962C8B-B14F-4D97-AF65-F5344CB8AC3E}">
        <p14:creationId xmlns:p14="http://schemas.microsoft.com/office/powerpoint/2010/main" val="210016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2 Imagen">
            <a:extLst>
              <a:ext uri="{FF2B5EF4-FFF2-40B4-BE49-F238E27FC236}">
                <a16:creationId xmlns:a16="http://schemas.microsoft.com/office/drawing/2014/main" id="{2EF6AE8C-EC2E-4C7B-AF79-B5B45B4F7783}"/>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99615" y="299614"/>
            <a:ext cx="2782447" cy="51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6654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D5895BE9-FF87-4C95-9270-7863A54557F2}"/>
              </a:ext>
            </a:extLst>
          </p:cNvPr>
          <p:cNvGrpSpPr/>
          <p:nvPr userDrawn="1"/>
        </p:nvGrpSpPr>
        <p:grpSpPr>
          <a:xfrm>
            <a:off x="2344" y="6535518"/>
            <a:ext cx="9141656" cy="365125"/>
            <a:chOff x="-12698" y="6535513"/>
            <a:chExt cx="9156698" cy="365125"/>
          </a:xfrm>
        </p:grpSpPr>
        <p:cxnSp>
          <p:nvCxnSpPr>
            <p:cNvPr id="9" name="Conector recto 8">
              <a:extLst>
                <a:ext uri="{FF2B5EF4-FFF2-40B4-BE49-F238E27FC236}">
                  <a16:creationId xmlns:a16="http://schemas.microsoft.com/office/drawing/2014/main" id="{8745F1A6-7BA1-4F10-AAF1-180F0728A71E}"/>
                </a:ext>
              </a:extLst>
            </p:cNvPr>
            <p:cNvCxnSpPr>
              <a:cxnSpLocks/>
            </p:cNvCxnSpPr>
            <p:nvPr/>
          </p:nvCxnSpPr>
          <p:spPr>
            <a:xfrm>
              <a:off x="0" y="6565602"/>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Marcador de pie de página 18">
              <a:extLst>
                <a:ext uri="{FF2B5EF4-FFF2-40B4-BE49-F238E27FC236}">
                  <a16:creationId xmlns:a16="http://schemas.microsoft.com/office/drawing/2014/main" id="{B81DA7C5-F412-4905-A280-66DEDC7BA6C2}"/>
                </a:ext>
              </a:extLst>
            </p:cNvPr>
            <p:cNvSpPr txBox="1">
              <a:spLocks/>
            </p:cNvSpPr>
            <p:nvPr/>
          </p:nvSpPr>
          <p:spPr>
            <a:xfrm>
              <a:off x="6794632" y="6535513"/>
              <a:ext cx="2321495" cy="365125"/>
            </a:xfrm>
            <a:prstGeom prst="rect">
              <a:avLst/>
            </a:prstGeom>
          </p:spPr>
          <p:txBody>
            <a:bodyPr/>
            <a:lstStyle>
              <a:defPPr>
                <a:defRPr lang="es-ES"/>
              </a:defPPr>
              <a:lvl1pPr marL="0" algn="r"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s-ES" sz="900" dirty="0">
                  <a:solidFill>
                    <a:srgbClr val="454E53"/>
                  </a:solidFill>
                  <a:latin typeface="HelveticaNeueLT Pro 45 Lt" panose="020B0403020202020204" pitchFamily="34" charset="0"/>
                </a:rPr>
                <a:t>ICEX España Exportación e Inversiones</a:t>
              </a:r>
            </a:p>
          </p:txBody>
        </p:sp>
        <p:sp>
          <p:nvSpPr>
            <p:cNvPr id="11" name="Rectángulo 10">
              <a:extLst>
                <a:ext uri="{FF2B5EF4-FFF2-40B4-BE49-F238E27FC236}">
                  <a16:creationId xmlns:a16="http://schemas.microsoft.com/office/drawing/2014/main" id="{C20E08D1-422E-4073-9049-4AACF01F5BD8}"/>
                </a:ext>
              </a:extLst>
            </p:cNvPr>
            <p:cNvSpPr/>
            <p:nvPr userDrawn="1"/>
          </p:nvSpPr>
          <p:spPr>
            <a:xfrm>
              <a:off x="-12698" y="6560162"/>
              <a:ext cx="336226" cy="297838"/>
            </a:xfrm>
            <a:prstGeom prst="rect">
              <a:avLst/>
            </a:prstGeom>
            <a:solidFill>
              <a:srgbClr val="DA291C"/>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425"/>
                </a:lnSpc>
                <a:tabLst>
                  <a:tab pos="877469" algn="l"/>
                </a:tabLst>
              </a:pPr>
              <a:endParaRPr lang="es-ES" sz="1350" dirty="0"/>
            </a:p>
          </p:txBody>
        </p:sp>
      </p:grpSp>
      <p:pic>
        <p:nvPicPr>
          <p:cNvPr id="12" name="13 Imagen">
            <a:extLst>
              <a:ext uri="{FF2B5EF4-FFF2-40B4-BE49-F238E27FC236}">
                <a16:creationId xmlns:a16="http://schemas.microsoft.com/office/drawing/2014/main" id="{D65B1E38-C3D2-4323-AF02-09F28C8D92EF}"/>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782302" y="204370"/>
            <a:ext cx="1189170" cy="36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84094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9D97788-E17C-4C26-8C26-A667C8246FA9}"/>
              </a:ext>
            </a:extLst>
          </p:cNvPr>
          <p:cNvSpPr txBox="1"/>
          <p:nvPr userDrawn="1"/>
        </p:nvSpPr>
        <p:spPr>
          <a:xfrm>
            <a:off x="7256622" y="6324298"/>
            <a:ext cx="1728192" cy="323165"/>
          </a:xfrm>
          <a:prstGeom prst="rect">
            <a:avLst/>
          </a:prstGeom>
          <a:noFill/>
        </p:spPr>
        <p:txBody>
          <a:bodyPr wrap="square" rtlCol="0">
            <a:spAutoFit/>
          </a:bodyPr>
          <a:lstStyle/>
          <a:p>
            <a:pPr algn="ctr"/>
            <a:r>
              <a:rPr lang="es-ES" sz="1500" dirty="0">
                <a:solidFill>
                  <a:srgbClr val="454E53"/>
                </a:solidFill>
                <a:latin typeface="HelveticaNeueLT Pro 45 Lt" panose="020B0403020202020204" pitchFamily="34" charset="0"/>
              </a:rPr>
              <a:t>(+34) 913 497 100</a:t>
            </a:r>
          </a:p>
        </p:txBody>
      </p:sp>
      <p:sp>
        <p:nvSpPr>
          <p:cNvPr id="9" name="CuadroTexto 8">
            <a:extLst>
              <a:ext uri="{FF2B5EF4-FFF2-40B4-BE49-F238E27FC236}">
                <a16:creationId xmlns:a16="http://schemas.microsoft.com/office/drawing/2014/main" id="{BD906BB5-F45E-403B-BF50-1037E8EF8757}"/>
              </a:ext>
            </a:extLst>
          </p:cNvPr>
          <p:cNvSpPr txBox="1"/>
          <p:nvPr userDrawn="1"/>
        </p:nvSpPr>
        <p:spPr>
          <a:xfrm>
            <a:off x="159186" y="6324299"/>
            <a:ext cx="1227259" cy="323165"/>
          </a:xfrm>
          <a:prstGeom prst="rect">
            <a:avLst/>
          </a:prstGeom>
          <a:noFill/>
        </p:spPr>
        <p:txBody>
          <a:bodyPr wrap="none" rtlCol="0">
            <a:spAutoFit/>
          </a:bodyPr>
          <a:lstStyle/>
          <a:p>
            <a:r>
              <a:rPr lang="es-ES" sz="1500" dirty="0">
                <a:solidFill>
                  <a:srgbClr val="454E53"/>
                </a:solidFill>
                <a:latin typeface="HelveticaNeueLT Pro 45 Lt" panose="020B0403020202020204" pitchFamily="34" charset="0"/>
              </a:rPr>
              <a:t>www.icex.es</a:t>
            </a:r>
          </a:p>
        </p:txBody>
      </p:sp>
      <p:sp>
        <p:nvSpPr>
          <p:cNvPr id="10" name="CuadroTexto 9">
            <a:extLst>
              <a:ext uri="{FF2B5EF4-FFF2-40B4-BE49-F238E27FC236}">
                <a16:creationId xmlns:a16="http://schemas.microsoft.com/office/drawing/2014/main" id="{792C3F52-6719-4E1F-9724-F25CDF05A1F9}"/>
              </a:ext>
            </a:extLst>
          </p:cNvPr>
          <p:cNvSpPr txBox="1"/>
          <p:nvPr userDrawn="1"/>
        </p:nvSpPr>
        <p:spPr>
          <a:xfrm>
            <a:off x="1558094" y="4061583"/>
            <a:ext cx="6048672" cy="369332"/>
          </a:xfrm>
          <a:prstGeom prst="rect">
            <a:avLst/>
          </a:prstGeom>
          <a:noFill/>
        </p:spPr>
        <p:txBody>
          <a:bodyPr wrap="square" rtlCol="0">
            <a:spAutoFit/>
          </a:bodyPr>
          <a:lstStyle/>
          <a:p>
            <a:pPr algn="ctr"/>
            <a:r>
              <a:rPr lang="es-ES" sz="1800" b="1" dirty="0">
                <a:solidFill>
                  <a:srgbClr val="DA291C"/>
                </a:solidFill>
                <a:latin typeface="HelveticaNeueLT Pro 45 Lt" panose="020B0403020202020204" pitchFamily="34" charset="0"/>
              </a:rPr>
              <a:t>MUCHAS GRACIAS POR SU ATENCIÓN</a:t>
            </a:r>
          </a:p>
        </p:txBody>
      </p:sp>
      <p:pic>
        <p:nvPicPr>
          <p:cNvPr id="11" name="Imagen 10">
            <a:extLst>
              <a:ext uri="{FF2B5EF4-FFF2-40B4-BE49-F238E27FC236}">
                <a16:creationId xmlns:a16="http://schemas.microsoft.com/office/drawing/2014/main" id="{A0A5430E-9819-41BA-AB8F-29EAAEF3077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8078" y="2589131"/>
            <a:ext cx="7607844" cy="1098113"/>
          </a:xfrm>
          <a:prstGeom prst="rect">
            <a:avLst/>
          </a:prstGeom>
        </p:spPr>
      </p:pic>
    </p:spTree>
    <p:extLst>
      <p:ext uri="{BB962C8B-B14F-4D97-AF65-F5344CB8AC3E}">
        <p14:creationId xmlns:p14="http://schemas.microsoft.com/office/powerpoint/2010/main" val="350434124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hyperlink" Target="https://oficinavirtual.icex.es/planesempresa/login"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8317B14D-7B0A-B74D-170F-0F23183D7E90}"/>
              </a:ext>
            </a:extLst>
          </p:cNvPr>
          <p:cNvSpPr txBox="1">
            <a:spLocks/>
          </p:cNvSpPr>
          <p:nvPr/>
        </p:nvSpPr>
        <p:spPr>
          <a:xfrm>
            <a:off x="1467019" y="3743065"/>
            <a:ext cx="3415659" cy="513055"/>
          </a:xfrm>
          <a:prstGeom prst="rect">
            <a:avLst/>
          </a:prstGeom>
        </p:spPr>
        <p:txBody>
          <a:bodyPr vert="horz" lIns="68580" tIns="34290" rIns="68580" bIns="34290" rtlCol="0" anchor="ctr"/>
          <a:lstStyle>
            <a:defPPr>
              <a:defRPr lang="es-ES"/>
            </a:defPPr>
            <a:lvl1pPr marL="0" algn="l" defTabSz="914400" rtl="0" eaLnBrk="1" latinLnBrk="0" hangingPunct="1">
              <a:defRPr sz="18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rgbClr val="333F48"/>
                </a:solidFill>
                <a:latin typeface="HelveticaNeueLT Pro 45 Lt" panose="020B0403020202020204" pitchFamily="34" charset="0"/>
              </a:rPr>
              <a:t>Dirección Territorial de Comercio e Icex en Valencia</a:t>
            </a:r>
          </a:p>
        </p:txBody>
      </p:sp>
      <p:sp>
        <p:nvSpPr>
          <p:cNvPr id="3" name="Marcador de pie de página 4">
            <a:extLst>
              <a:ext uri="{FF2B5EF4-FFF2-40B4-BE49-F238E27FC236}">
                <a16:creationId xmlns:a16="http://schemas.microsoft.com/office/drawing/2014/main" id="{FDC091D2-E160-6D24-A687-6C29B4596CDE}"/>
              </a:ext>
            </a:extLst>
          </p:cNvPr>
          <p:cNvSpPr txBox="1">
            <a:spLocks/>
          </p:cNvSpPr>
          <p:nvPr/>
        </p:nvSpPr>
        <p:spPr>
          <a:xfrm>
            <a:off x="1467019" y="4563496"/>
            <a:ext cx="2774475" cy="399749"/>
          </a:xfrm>
          <a:prstGeom prst="rect">
            <a:avLst/>
          </a:prstGeom>
        </p:spPr>
        <p:txBody>
          <a:bodyPr vert="horz" lIns="68580" tIns="34290" rIns="68580" bIns="34290" rtlCol="0" anchor="ctr"/>
          <a:lstStyle>
            <a:defPPr>
              <a:defRPr lang="es-ES"/>
            </a:defPPr>
            <a:lvl1pPr marL="0" algn="ctr" defTabSz="914400" rtl="0" eaLnBrk="1" latinLnBrk="0" hangingPunct="1">
              <a:defRPr lang="es-ES" sz="1200" kern="1200" dirty="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400" dirty="0">
                <a:solidFill>
                  <a:srgbClr val="333F48"/>
                </a:solidFill>
                <a:latin typeface="HelveticaNeueLT Pro 45 Lt" panose="020B0403020202020204" pitchFamily="34" charset="0"/>
              </a:rPr>
              <a:t>4 de Mayo de 2023</a:t>
            </a:r>
            <a:endParaRPr sz="1400" dirty="0">
              <a:solidFill>
                <a:srgbClr val="333F48"/>
              </a:solidFill>
              <a:latin typeface="HelveticaNeueLT Pro 45 Lt" panose="020B0403020202020204" pitchFamily="34" charset="0"/>
            </a:endParaRPr>
          </a:p>
        </p:txBody>
      </p:sp>
      <p:sp>
        <p:nvSpPr>
          <p:cNvPr id="6" name="Título 3">
            <a:extLst>
              <a:ext uri="{FF2B5EF4-FFF2-40B4-BE49-F238E27FC236}">
                <a16:creationId xmlns:a16="http://schemas.microsoft.com/office/drawing/2014/main" id="{8C37E560-352F-92F1-3EC9-D2A15698AEEE}"/>
              </a:ext>
            </a:extLst>
          </p:cNvPr>
          <p:cNvSpPr txBox="1">
            <a:spLocks/>
          </p:cNvSpPr>
          <p:nvPr/>
        </p:nvSpPr>
        <p:spPr>
          <a:xfrm>
            <a:off x="1320233" y="2328815"/>
            <a:ext cx="7785902" cy="7071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HelveticaNeueLT Pro 75 Bd (Títulos)"/>
                <a:ea typeface="+mj-ea"/>
                <a:cs typeface="+mj-cs"/>
              </a:defRPr>
            </a:lvl1pPr>
          </a:lstStyle>
          <a:p>
            <a:r>
              <a:rPr lang="es-ES" b="1" dirty="0">
                <a:solidFill>
                  <a:srgbClr val="DA291C"/>
                </a:solidFill>
                <a:latin typeface="HelveticaNeueLT Std" panose="020B0604020202020204" pitchFamily="34" charset="0"/>
              </a:rPr>
              <a:t>AYUDAS ICEX BREXIT</a:t>
            </a:r>
          </a:p>
        </p:txBody>
      </p:sp>
      <p:sp>
        <p:nvSpPr>
          <p:cNvPr id="7" name="Título 3">
            <a:extLst>
              <a:ext uri="{FF2B5EF4-FFF2-40B4-BE49-F238E27FC236}">
                <a16:creationId xmlns:a16="http://schemas.microsoft.com/office/drawing/2014/main" id="{07C2671B-F817-1929-7B02-532BBE4C1F55}"/>
              </a:ext>
            </a:extLst>
          </p:cNvPr>
          <p:cNvSpPr txBox="1">
            <a:spLocks/>
          </p:cNvSpPr>
          <p:nvPr/>
        </p:nvSpPr>
        <p:spPr>
          <a:xfrm>
            <a:off x="1320233" y="3035940"/>
            <a:ext cx="7785902" cy="7071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HelveticaNeueLT Pro 75 Bd (Títulos)"/>
                <a:ea typeface="+mj-ea"/>
                <a:cs typeface="+mj-cs"/>
              </a:defRPr>
            </a:lvl1pPr>
          </a:lstStyle>
          <a:p>
            <a:r>
              <a:rPr lang="es-ES" b="1" dirty="0">
                <a:solidFill>
                  <a:srgbClr val="DA291C"/>
                </a:solidFill>
                <a:latin typeface="HelveticaNeueLT Std" panose="020B0604020202020204" pitchFamily="34" charset="0"/>
              </a:rPr>
              <a:t>Valencia</a:t>
            </a:r>
          </a:p>
        </p:txBody>
      </p:sp>
    </p:spTree>
    <p:extLst>
      <p:ext uri="{BB962C8B-B14F-4D97-AF65-F5344CB8AC3E}">
        <p14:creationId xmlns:p14="http://schemas.microsoft.com/office/powerpoint/2010/main" val="3300485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FE46B-5692-2C24-F017-7C3F5644C8C2}"/>
              </a:ext>
            </a:extLst>
          </p:cNvPr>
          <p:cNvSpPr>
            <a:spLocks noGrp="1"/>
          </p:cNvSpPr>
          <p:nvPr>
            <p:ph type="title"/>
          </p:nvPr>
        </p:nvSpPr>
        <p:spPr/>
        <p:txBody>
          <a:bodyPr/>
          <a:lstStyle/>
          <a:p>
            <a:br>
              <a:rPr lang="es-ES" dirty="0"/>
            </a:br>
            <a:r>
              <a:rPr lang="es-ES" b="1" dirty="0">
                <a:solidFill>
                  <a:srgbClr val="C00000"/>
                </a:solidFill>
              </a:rPr>
              <a:t>BENEFICIARIOS</a:t>
            </a:r>
          </a:p>
        </p:txBody>
      </p:sp>
      <p:sp>
        <p:nvSpPr>
          <p:cNvPr id="3" name="Marcador de contenido 2">
            <a:extLst>
              <a:ext uri="{FF2B5EF4-FFF2-40B4-BE49-F238E27FC236}">
                <a16:creationId xmlns:a16="http://schemas.microsoft.com/office/drawing/2014/main" id="{C700008D-EE63-0565-55DF-60486456D54C}"/>
              </a:ext>
            </a:extLst>
          </p:cNvPr>
          <p:cNvSpPr>
            <a:spLocks noGrp="1"/>
          </p:cNvSpPr>
          <p:nvPr>
            <p:ph idx="1"/>
          </p:nvPr>
        </p:nvSpPr>
        <p:spPr>
          <a:xfrm>
            <a:off x="1211855" y="2332401"/>
            <a:ext cx="2919470" cy="1456874"/>
          </a:xfrm>
        </p:spPr>
        <p:txBody>
          <a:bodyPr/>
          <a:lstStyle/>
          <a:p>
            <a:pPr marL="0" indent="0">
              <a:buNone/>
            </a:pP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•Empresas constituidas legalmente en España.</a:t>
            </a:r>
          </a:p>
          <a:p>
            <a:pPr marL="0" indent="0">
              <a:buNone/>
            </a:pP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•Trabajadores autónomos</a:t>
            </a:r>
          </a:p>
        </p:txBody>
      </p:sp>
      <p:sp>
        <p:nvSpPr>
          <p:cNvPr id="4" name="Cuadro de texto 2">
            <a:extLst>
              <a:ext uri="{FF2B5EF4-FFF2-40B4-BE49-F238E27FC236}">
                <a16:creationId xmlns:a16="http://schemas.microsoft.com/office/drawing/2014/main" id="{1C8DFCD1-0D86-3753-3CA3-0BE10BF089AB}"/>
              </a:ext>
            </a:extLst>
          </p:cNvPr>
          <p:cNvSpPr txBox="1">
            <a:spLocks noChangeArrowheads="1"/>
          </p:cNvSpPr>
          <p:nvPr/>
        </p:nvSpPr>
        <p:spPr bwMode="auto">
          <a:xfrm>
            <a:off x="5124390" y="2074189"/>
            <a:ext cx="2644117" cy="145687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s-ES" sz="1400" b="1" dirty="0">
                <a:effectLst/>
                <a:latin typeface="HelveticaNeueLT Pro 45 Lt" panose="020B0403020202020204" pitchFamily="34" charset="0"/>
                <a:ea typeface="Calibri" panose="020F0502020204030204" pitchFamily="34" charset="0"/>
                <a:cs typeface="Times New Roman" panose="02020603050405020304" pitchFamily="18" charset="0"/>
              </a:rPr>
              <a:t>Perjudicadas</a:t>
            </a:r>
            <a:r>
              <a:rPr lang="es-ES" sz="1400" dirty="0">
                <a:effectLst/>
                <a:latin typeface="HelveticaNeueLT Pro 45 Lt" panose="020B0403020202020204" pitchFamily="34" charset="0"/>
                <a:ea typeface="Calibri" panose="020F0502020204030204" pitchFamily="34" charset="0"/>
                <a:cs typeface="Times New Roman" panose="02020603050405020304" pitchFamily="18" charset="0"/>
              </a:rPr>
              <a:t> por la salida del Reino Unido. Se aportará </a:t>
            </a:r>
            <a:r>
              <a:rPr lang="es-ES" sz="1400" b="1" dirty="0">
                <a:effectLst/>
                <a:latin typeface="HelveticaNeueLT Pro 45 Lt" panose="020B0403020202020204" pitchFamily="34" charset="0"/>
                <a:ea typeface="Calibri" panose="020F0502020204030204" pitchFamily="34" charset="0"/>
                <a:cs typeface="Times New Roman" panose="02020603050405020304" pitchFamily="18" charset="0"/>
              </a:rPr>
              <a:t>informe tipo </a:t>
            </a:r>
            <a:r>
              <a:rPr lang="es-ES" sz="1400" dirty="0">
                <a:effectLst/>
                <a:latin typeface="HelveticaNeueLT Pro 45 Lt" panose="020B0403020202020204" pitchFamily="34" charset="0"/>
                <a:ea typeface="Calibri" panose="020F0502020204030204" pitchFamily="34" charset="0"/>
                <a:cs typeface="Times New Roman" panose="02020603050405020304" pitchFamily="18" charset="0"/>
              </a:rPr>
              <a:t>en el que indique cómo su actividad económica se ha visto perjudicada por el BREXIT.</a:t>
            </a:r>
          </a:p>
        </p:txBody>
      </p:sp>
      <p:sp>
        <p:nvSpPr>
          <p:cNvPr id="5" name="Cerrar llave 4">
            <a:extLst>
              <a:ext uri="{FF2B5EF4-FFF2-40B4-BE49-F238E27FC236}">
                <a16:creationId xmlns:a16="http://schemas.microsoft.com/office/drawing/2014/main" id="{038C183C-4EE0-CEBB-EBCD-EF0C8867F446}"/>
              </a:ext>
            </a:extLst>
          </p:cNvPr>
          <p:cNvSpPr/>
          <p:nvPr/>
        </p:nvSpPr>
        <p:spPr>
          <a:xfrm>
            <a:off x="4597980" y="2332401"/>
            <a:ext cx="293509" cy="1170963"/>
          </a:xfrm>
          <a:prstGeom prst="rightBrace">
            <a:avLst>
              <a:gd name="adj1" fmla="val 23347"/>
              <a:gd name="adj2" fmla="val 50000"/>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Tree>
    <p:extLst>
      <p:ext uri="{BB962C8B-B14F-4D97-AF65-F5344CB8AC3E}">
        <p14:creationId xmlns:p14="http://schemas.microsoft.com/office/powerpoint/2010/main" val="117821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FE46B-5692-2C24-F017-7C3F5644C8C2}"/>
              </a:ext>
            </a:extLst>
          </p:cNvPr>
          <p:cNvSpPr>
            <a:spLocks noGrp="1"/>
          </p:cNvSpPr>
          <p:nvPr>
            <p:ph type="title"/>
          </p:nvPr>
        </p:nvSpPr>
        <p:spPr>
          <a:xfrm>
            <a:off x="628650" y="783766"/>
            <a:ext cx="4284873" cy="1325563"/>
          </a:xfrm>
        </p:spPr>
        <p:txBody>
          <a:bodyPr/>
          <a:lstStyle/>
          <a:p>
            <a:r>
              <a:rPr lang="es-ES" b="1" dirty="0">
                <a:solidFill>
                  <a:srgbClr val="C00000"/>
                </a:solidFill>
              </a:rPr>
              <a:t>CUANTÍA DE LAS INVERSIONES </a:t>
            </a:r>
          </a:p>
        </p:txBody>
      </p:sp>
      <p:sp>
        <p:nvSpPr>
          <p:cNvPr id="3" name="Marcador de contenido 2">
            <a:extLst>
              <a:ext uri="{FF2B5EF4-FFF2-40B4-BE49-F238E27FC236}">
                <a16:creationId xmlns:a16="http://schemas.microsoft.com/office/drawing/2014/main" id="{C700008D-EE63-0565-55DF-60486456D54C}"/>
              </a:ext>
            </a:extLst>
          </p:cNvPr>
          <p:cNvSpPr>
            <a:spLocks noGrp="1"/>
          </p:cNvSpPr>
          <p:nvPr>
            <p:ph idx="1"/>
          </p:nvPr>
        </p:nvSpPr>
        <p:spPr>
          <a:xfrm>
            <a:off x="628650" y="2666081"/>
            <a:ext cx="3745046" cy="3510881"/>
          </a:xfrm>
        </p:spPr>
        <p:txBody>
          <a:bodyPr/>
          <a:lstStyle/>
          <a:p>
            <a:pPr marL="0" indent="0" algn="just">
              <a:buNone/>
            </a:pP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La subvención será el </a:t>
            </a:r>
            <a:r>
              <a:rPr lang="es-ES" sz="1800" b="1" dirty="0">
                <a:effectLst/>
                <a:latin typeface="HelveticaNeueLT Pro 45 Lt" panose="020B0403020202020204" pitchFamily="34" charset="0"/>
                <a:ea typeface="Calibri" panose="020F0502020204030204" pitchFamily="34" charset="0"/>
                <a:cs typeface="Times New Roman" panose="02020603050405020304" pitchFamily="18" charset="0"/>
              </a:rPr>
              <a:t>75%</a:t>
            </a: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 de los gastos considerados como susceptibles de subvención y el apoyo máximo por beneficiario será </a:t>
            </a:r>
            <a:r>
              <a:rPr lang="es-ES" sz="1800" b="1" dirty="0">
                <a:effectLst/>
                <a:latin typeface="HelveticaNeueLT Pro 45 Lt" panose="020B0403020202020204" pitchFamily="34" charset="0"/>
                <a:ea typeface="Calibri" panose="020F0502020204030204" pitchFamily="34" charset="0"/>
                <a:cs typeface="Times New Roman" panose="02020603050405020304" pitchFamily="18" charset="0"/>
              </a:rPr>
              <a:t>de 200.000 €</a:t>
            </a: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a:t>
            </a:r>
          </a:p>
          <a:p>
            <a:pPr marL="0" indent="0" algn="just">
              <a:buNone/>
            </a:pPr>
            <a:r>
              <a:rPr lang="es-ES" sz="1800" dirty="0">
                <a:latin typeface="HelveticaNeueLT Pro 45 Lt" panose="020B0403020202020204" pitchFamily="34" charset="0"/>
                <a:cs typeface="Times New Roman" panose="02020603050405020304" pitchFamily="18" charset="0"/>
              </a:rPr>
              <a:t>La concesión se prevé </a:t>
            </a:r>
            <a:r>
              <a:rPr lang="es-ES" sz="1800" b="1" dirty="0">
                <a:latin typeface="HelveticaNeueLT Pro 45 Lt" panose="020B0403020202020204" pitchFamily="34" charset="0"/>
                <a:cs typeface="Times New Roman" panose="02020603050405020304" pitchFamily="18" charset="0"/>
              </a:rPr>
              <a:t>rápida</a:t>
            </a:r>
            <a:r>
              <a:rPr lang="es-ES" sz="1800" dirty="0">
                <a:latin typeface="HelveticaNeueLT Pro 45 Lt" panose="020B0403020202020204" pitchFamily="34" charset="0"/>
                <a:cs typeface="Times New Roman" panose="02020603050405020304" pitchFamily="18" charset="0"/>
              </a:rPr>
              <a:t>, sin concurrencia competitiva siempre que se cumplan los requisitos y hasta agotar los fondos.</a:t>
            </a:r>
          </a:p>
        </p:txBody>
      </p:sp>
      <p:pic>
        <p:nvPicPr>
          <p:cNvPr id="4" name="Imagen 3">
            <a:extLst>
              <a:ext uri="{FF2B5EF4-FFF2-40B4-BE49-F238E27FC236}">
                <a16:creationId xmlns:a16="http://schemas.microsoft.com/office/drawing/2014/main" id="{61C085DD-CC14-9A2F-CFFF-E551A81D4DD6}"/>
              </a:ext>
            </a:extLst>
          </p:cNvPr>
          <p:cNvPicPr>
            <a:picLocks noChangeAspect="1"/>
          </p:cNvPicPr>
          <p:nvPr/>
        </p:nvPicPr>
        <p:blipFill rotWithShape="1">
          <a:blip r:embed="rId2"/>
          <a:srcRect l="20484" r="37455"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146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cex.es/content/dam/es/icex/imagen/todos-nuestros-servicios/informacion-de-mercados/ventana-brexit/Mesa%20de%20trabajo%201.jpg">
            <a:extLst>
              <a:ext uri="{FF2B5EF4-FFF2-40B4-BE49-F238E27FC236}">
                <a16:creationId xmlns:a16="http://schemas.microsoft.com/office/drawing/2014/main" id="{286DB864-2E8B-4CAE-A2FF-258804ED9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529" y="922908"/>
            <a:ext cx="1245463" cy="124546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9B31226F-96E6-4965-ABC8-3609F62F9474}"/>
              </a:ext>
            </a:extLst>
          </p:cNvPr>
          <p:cNvSpPr/>
          <p:nvPr/>
        </p:nvSpPr>
        <p:spPr>
          <a:xfrm>
            <a:off x="532660" y="2487826"/>
            <a:ext cx="7785715" cy="3139321"/>
          </a:xfrm>
          <a:prstGeom prst="rect">
            <a:avLst/>
          </a:prstGeom>
        </p:spPr>
        <p:txBody>
          <a:bodyPr wrap="square">
            <a:spAutoFit/>
          </a:bodyPr>
          <a:lstStyle/>
          <a:p>
            <a:pPr algn="ctr"/>
            <a:r>
              <a:rPr lang="es-ES" b="1" dirty="0">
                <a:solidFill>
                  <a:srgbClr val="D52B1E"/>
                </a:solidFill>
                <a:latin typeface="Helvetica Neue"/>
              </a:rPr>
              <a:t>Financiamos los nuevos costes de exportación a Gran Bretaña e Irlanda del Norte tras el Brexit</a:t>
            </a:r>
          </a:p>
          <a:p>
            <a:r>
              <a:rPr lang="es-ES" dirty="0">
                <a:solidFill>
                  <a:srgbClr val="454D52"/>
                </a:solidFill>
                <a:latin typeface="Helvetica Neue"/>
              </a:rPr>
              <a:t>Dichos gastos incluyen:</a:t>
            </a:r>
          </a:p>
          <a:p>
            <a:pPr>
              <a:buFont typeface="Arial" panose="020B0604020202020204" pitchFamily="34" charset="0"/>
              <a:buChar char="•"/>
            </a:pPr>
            <a:r>
              <a:rPr lang="es-ES" dirty="0">
                <a:solidFill>
                  <a:srgbClr val="454D52"/>
                </a:solidFill>
                <a:latin typeface="Helvetica Neue"/>
              </a:rPr>
              <a:t>Registro del IVA</a:t>
            </a:r>
          </a:p>
          <a:p>
            <a:pPr>
              <a:buFont typeface="Arial" panose="020B0604020202020204" pitchFamily="34" charset="0"/>
              <a:buChar char="•"/>
            </a:pPr>
            <a:r>
              <a:rPr lang="es-ES" dirty="0">
                <a:solidFill>
                  <a:srgbClr val="454D52"/>
                </a:solidFill>
                <a:latin typeface="Helvetica Neue"/>
              </a:rPr>
              <a:t>Autorizaciones previas para realizar tu actividad</a:t>
            </a:r>
          </a:p>
          <a:p>
            <a:pPr>
              <a:buFont typeface="Arial" panose="020B0604020202020204" pitchFamily="34" charset="0"/>
              <a:buChar char="•"/>
            </a:pPr>
            <a:r>
              <a:rPr lang="es-ES" dirty="0">
                <a:solidFill>
                  <a:srgbClr val="454D52"/>
                </a:solidFill>
                <a:latin typeface="Helvetica Neue"/>
              </a:rPr>
              <a:t>Asesoramiento relacionado con las nuevas exigencias de etiquetado y empaquetado.</a:t>
            </a:r>
          </a:p>
          <a:p>
            <a:pPr>
              <a:buFont typeface="Arial" panose="020B0604020202020204" pitchFamily="34" charset="0"/>
              <a:buChar char="•"/>
            </a:pPr>
            <a:r>
              <a:rPr lang="es-ES" dirty="0">
                <a:solidFill>
                  <a:srgbClr val="454D52"/>
                </a:solidFill>
                <a:latin typeface="Helvetica Neue"/>
              </a:rPr>
              <a:t>Certificaciones exigidas para tus productos.</a:t>
            </a:r>
          </a:p>
          <a:p>
            <a:pPr>
              <a:buFont typeface="Arial" panose="020B0604020202020204" pitchFamily="34" charset="0"/>
              <a:buChar char="•"/>
            </a:pPr>
            <a:r>
              <a:rPr lang="es-ES" dirty="0">
                <a:solidFill>
                  <a:srgbClr val="454D52"/>
                </a:solidFill>
                <a:latin typeface="Helvetica Neue"/>
              </a:rPr>
              <a:t>Adaptación del etiquetado y empaquetado de productos al Reino Unido.</a:t>
            </a:r>
          </a:p>
          <a:p>
            <a:pPr>
              <a:buFont typeface="Arial" panose="020B0604020202020204" pitchFamily="34" charset="0"/>
              <a:buChar char="•"/>
            </a:pPr>
            <a:r>
              <a:rPr lang="es-ES" dirty="0">
                <a:solidFill>
                  <a:srgbClr val="454D52"/>
                </a:solidFill>
                <a:latin typeface="Helvetica Neue"/>
              </a:rPr>
              <a:t>Registro de marcas, licencias, solicitudes y visados de tus trabajadores.</a:t>
            </a:r>
          </a:p>
          <a:p>
            <a:pPr>
              <a:buFont typeface="Arial" panose="020B0604020202020204" pitchFamily="34" charset="0"/>
              <a:buChar char="•"/>
            </a:pPr>
            <a:r>
              <a:rPr lang="es-ES" dirty="0">
                <a:solidFill>
                  <a:srgbClr val="454D52"/>
                </a:solidFill>
                <a:latin typeface="Helvetica Neue"/>
              </a:rPr>
              <a:t>Envío de muestras para la participación en ferias de promoción comercial.</a:t>
            </a:r>
          </a:p>
        </p:txBody>
      </p:sp>
    </p:spTree>
    <p:extLst>
      <p:ext uri="{BB962C8B-B14F-4D97-AF65-F5344CB8AC3E}">
        <p14:creationId xmlns:p14="http://schemas.microsoft.com/office/powerpoint/2010/main" val="4866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D404857-D219-4A58-860B-BBFA7E1BCAF1}"/>
              </a:ext>
            </a:extLst>
          </p:cNvPr>
          <p:cNvPicPr>
            <a:picLocks noChangeAspect="1"/>
          </p:cNvPicPr>
          <p:nvPr/>
        </p:nvPicPr>
        <p:blipFill>
          <a:blip r:embed="rId2"/>
          <a:stretch>
            <a:fillRect/>
          </a:stretch>
        </p:blipFill>
        <p:spPr>
          <a:xfrm>
            <a:off x="1078915" y="850314"/>
            <a:ext cx="1140502" cy="1140502"/>
          </a:xfrm>
          <a:prstGeom prst="rect">
            <a:avLst/>
          </a:prstGeom>
        </p:spPr>
      </p:pic>
      <p:sp>
        <p:nvSpPr>
          <p:cNvPr id="5" name="Rectángulo 4">
            <a:extLst>
              <a:ext uri="{FF2B5EF4-FFF2-40B4-BE49-F238E27FC236}">
                <a16:creationId xmlns:a16="http://schemas.microsoft.com/office/drawing/2014/main" id="{8F373371-0334-4EFA-BDDD-E2373108E260}"/>
              </a:ext>
            </a:extLst>
          </p:cNvPr>
          <p:cNvSpPr/>
          <p:nvPr/>
        </p:nvSpPr>
        <p:spPr>
          <a:xfrm>
            <a:off x="1487009" y="2244584"/>
            <a:ext cx="7097698" cy="3416320"/>
          </a:xfrm>
          <a:prstGeom prst="rect">
            <a:avLst/>
          </a:prstGeom>
        </p:spPr>
        <p:txBody>
          <a:bodyPr wrap="square">
            <a:spAutoFit/>
          </a:bodyPr>
          <a:lstStyle/>
          <a:p>
            <a:pPr algn="ctr"/>
            <a:r>
              <a:rPr lang="es-ES" b="1" dirty="0">
                <a:solidFill>
                  <a:srgbClr val="D52B1E"/>
                </a:solidFill>
                <a:latin typeface="Helvetica Neue"/>
              </a:rPr>
              <a:t>Cubrimos los gastos de promoción de tu marca</a:t>
            </a:r>
          </a:p>
          <a:p>
            <a:r>
              <a:rPr lang="es-ES" dirty="0">
                <a:solidFill>
                  <a:srgbClr val="454D52"/>
                </a:solidFill>
                <a:latin typeface="Helvetica Neue"/>
              </a:rPr>
              <a:t>Estos son los conceptos cubiertos por la subvención:</a:t>
            </a:r>
          </a:p>
          <a:p>
            <a:pPr>
              <a:buFont typeface="Arial" panose="020B0604020202020204" pitchFamily="34" charset="0"/>
              <a:buChar char="•"/>
            </a:pPr>
            <a:r>
              <a:rPr lang="es-ES" dirty="0">
                <a:solidFill>
                  <a:srgbClr val="454D52"/>
                </a:solidFill>
                <a:latin typeface="Helvetica Neue"/>
              </a:rPr>
              <a:t>Investigación de mercados</a:t>
            </a:r>
          </a:p>
          <a:p>
            <a:pPr>
              <a:buFont typeface="Arial" panose="020B0604020202020204" pitchFamily="34" charset="0"/>
              <a:buChar char="•"/>
            </a:pPr>
            <a:r>
              <a:rPr lang="es-ES" dirty="0">
                <a:solidFill>
                  <a:srgbClr val="454D52"/>
                </a:solidFill>
                <a:latin typeface="Helvetica Neue"/>
              </a:rPr>
              <a:t>Material y difusión de promoción en formatos físicos y digitales</a:t>
            </a:r>
          </a:p>
          <a:p>
            <a:pPr>
              <a:buFont typeface="Arial" panose="020B0604020202020204" pitchFamily="34" charset="0"/>
              <a:buChar char="•"/>
            </a:pPr>
            <a:r>
              <a:rPr lang="es-ES" dirty="0">
                <a:solidFill>
                  <a:srgbClr val="454D52"/>
                </a:solidFill>
                <a:latin typeface="Helvetica Neue"/>
              </a:rPr>
              <a:t>Contratación de servicios de diseño gráfico</a:t>
            </a:r>
          </a:p>
          <a:p>
            <a:pPr>
              <a:buFont typeface="Arial" panose="020B0604020202020204" pitchFamily="34" charset="0"/>
              <a:buChar char="•"/>
            </a:pPr>
            <a:r>
              <a:rPr lang="es-ES" dirty="0">
                <a:solidFill>
                  <a:srgbClr val="454D52"/>
                </a:solidFill>
                <a:latin typeface="Helvetica Neue"/>
              </a:rPr>
              <a:t>Espacios publicitarios y campañas de</a:t>
            </a:r>
            <a:br>
              <a:rPr lang="es-ES" dirty="0">
                <a:solidFill>
                  <a:srgbClr val="454D52"/>
                </a:solidFill>
                <a:latin typeface="Helvetica Neue"/>
              </a:rPr>
            </a:br>
            <a:r>
              <a:rPr lang="es-ES" dirty="0">
                <a:solidFill>
                  <a:srgbClr val="454D52"/>
                </a:solidFill>
                <a:latin typeface="Helvetica Neue"/>
              </a:rPr>
              <a:t>marketing digital</a:t>
            </a:r>
          </a:p>
          <a:p>
            <a:pPr>
              <a:buFont typeface="Arial" panose="020B0604020202020204" pitchFamily="34" charset="0"/>
              <a:buChar char="•"/>
            </a:pPr>
            <a:r>
              <a:rPr lang="es-ES" dirty="0">
                <a:solidFill>
                  <a:srgbClr val="454D52"/>
                </a:solidFill>
                <a:latin typeface="Helvetica Neue"/>
              </a:rPr>
              <a:t>Acciones y eventos promocionales</a:t>
            </a:r>
          </a:p>
          <a:p>
            <a:pPr>
              <a:buFont typeface="Arial" panose="020B0604020202020204" pitchFamily="34" charset="0"/>
              <a:buChar char="•"/>
            </a:pPr>
            <a:r>
              <a:rPr lang="es-ES" dirty="0">
                <a:solidFill>
                  <a:srgbClr val="454D52"/>
                </a:solidFill>
                <a:latin typeface="Helvetica Neue"/>
              </a:rPr>
              <a:t>Patrocinios comerciales</a:t>
            </a:r>
          </a:p>
          <a:p>
            <a:pPr>
              <a:buFont typeface="Arial" panose="020B0604020202020204" pitchFamily="34" charset="0"/>
              <a:buChar char="•"/>
            </a:pPr>
            <a:r>
              <a:rPr lang="es-ES" dirty="0">
                <a:solidFill>
                  <a:srgbClr val="454D52"/>
                </a:solidFill>
                <a:latin typeface="Helvetica Neue"/>
              </a:rPr>
              <a:t>Contratación de agencias de relaciones</a:t>
            </a:r>
            <a:br>
              <a:rPr lang="es-ES" dirty="0">
                <a:solidFill>
                  <a:srgbClr val="454D52"/>
                </a:solidFill>
                <a:latin typeface="Helvetica Neue"/>
              </a:rPr>
            </a:br>
            <a:r>
              <a:rPr lang="es-ES" dirty="0">
                <a:solidFill>
                  <a:srgbClr val="454D52"/>
                </a:solidFill>
                <a:latin typeface="Helvetica Neue"/>
              </a:rPr>
              <a:t>públicas y comunicación</a:t>
            </a:r>
          </a:p>
          <a:p>
            <a:pPr>
              <a:buFont typeface="Arial" panose="020B0604020202020204" pitchFamily="34" charset="0"/>
              <a:buChar char="•"/>
            </a:pPr>
            <a:r>
              <a:rPr lang="es-ES" dirty="0">
                <a:solidFill>
                  <a:srgbClr val="454D52"/>
                </a:solidFill>
                <a:latin typeface="Helvetica Neue"/>
              </a:rPr>
              <a:t>Consultas de información sobre concursos y licitaciones</a:t>
            </a:r>
          </a:p>
        </p:txBody>
      </p:sp>
    </p:spTree>
    <p:extLst>
      <p:ext uri="{BB962C8B-B14F-4D97-AF65-F5344CB8AC3E}">
        <p14:creationId xmlns:p14="http://schemas.microsoft.com/office/powerpoint/2010/main" val="1448388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1D43CC9-81F9-4AC4-BC64-CF063E99852B}"/>
              </a:ext>
            </a:extLst>
          </p:cNvPr>
          <p:cNvPicPr>
            <a:picLocks noChangeAspect="1"/>
          </p:cNvPicPr>
          <p:nvPr/>
        </p:nvPicPr>
        <p:blipFill>
          <a:blip r:embed="rId2"/>
          <a:stretch>
            <a:fillRect/>
          </a:stretch>
        </p:blipFill>
        <p:spPr>
          <a:xfrm>
            <a:off x="965076" y="1002807"/>
            <a:ext cx="952500" cy="952500"/>
          </a:xfrm>
          <a:prstGeom prst="rect">
            <a:avLst/>
          </a:prstGeom>
        </p:spPr>
      </p:pic>
      <p:sp>
        <p:nvSpPr>
          <p:cNvPr id="3" name="Rectángulo 2">
            <a:extLst>
              <a:ext uri="{FF2B5EF4-FFF2-40B4-BE49-F238E27FC236}">
                <a16:creationId xmlns:a16="http://schemas.microsoft.com/office/drawing/2014/main" id="{48C27CDE-BA52-4515-B2BB-9E4BB45985D0}"/>
              </a:ext>
            </a:extLst>
          </p:cNvPr>
          <p:cNvSpPr/>
          <p:nvPr/>
        </p:nvSpPr>
        <p:spPr>
          <a:xfrm>
            <a:off x="217503" y="2196730"/>
            <a:ext cx="3928369" cy="2585323"/>
          </a:xfrm>
          <a:prstGeom prst="rect">
            <a:avLst/>
          </a:prstGeom>
        </p:spPr>
        <p:txBody>
          <a:bodyPr wrap="square">
            <a:spAutoFit/>
          </a:bodyPr>
          <a:lstStyle/>
          <a:p>
            <a:pPr algn="just"/>
            <a:r>
              <a:rPr lang="es-ES" b="1" dirty="0">
                <a:solidFill>
                  <a:srgbClr val="D52B1E"/>
                </a:solidFill>
                <a:latin typeface="Helvetica Neue"/>
              </a:rPr>
              <a:t>Subvencionamos los gastos del establecimiento físico de tu empresa</a:t>
            </a:r>
          </a:p>
          <a:p>
            <a:pPr algn="just"/>
            <a:r>
              <a:rPr lang="es-ES" dirty="0">
                <a:solidFill>
                  <a:srgbClr val="454D52"/>
                </a:solidFill>
                <a:latin typeface="Helvetica Neue"/>
              </a:rPr>
              <a:t>Incluidas las siguientes coberturas:</a:t>
            </a:r>
          </a:p>
          <a:p>
            <a:pPr algn="just">
              <a:buFont typeface="Arial" panose="020B0604020202020204" pitchFamily="34" charset="0"/>
              <a:buChar char="•"/>
            </a:pPr>
            <a:r>
              <a:rPr lang="es-ES" dirty="0">
                <a:solidFill>
                  <a:srgbClr val="454D52"/>
                </a:solidFill>
                <a:latin typeface="Helvetica Neue"/>
              </a:rPr>
              <a:t>Gastos previos de constitución de la filial</a:t>
            </a:r>
          </a:p>
          <a:p>
            <a:pPr algn="just">
              <a:buFont typeface="Arial" panose="020B0604020202020204" pitchFamily="34" charset="0"/>
              <a:buChar char="•"/>
            </a:pPr>
            <a:r>
              <a:rPr lang="es-ES" dirty="0">
                <a:solidFill>
                  <a:srgbClr val="454D52"/>
                </a:solidFill>
                <a:latin typeface="Helvetica Neue"/>
              </a:rPr>
              <a:t>Estudios de viabilidad</a:t>
            </a:r>
          </a:p>
          <a:p>
            <a:pPr algn="just">
              <a:buFont typeface="Arial" panose="020B0604020202020204" pitchFamily="34" charset="0"/>
              <a:buChar char="•"/>
            </a:pPr>
            <a:r>
              <a:rPr lang="es-ES" dirty="0">
                <a:solidFill>
                  <a:srgbClr val="454D52"/>
                </a:solidFill>
                <a:latin typeface="Helvetica Neue"/>
              </a:rPr>
              <a:t>Asesoramiento para dichas cuestiones.</a:t>
            </a:r>
          </a:p>
        </p:txBody>
      </p:sp>
      <p:pic>
        <p:nvPicPr>
          <p:cNvPr id="4" name="Imagen 3">
            <a:extLst>
              <a:ext uri="{FF2B5EF4-FFF2-40B4-BE49-F238E27FC236}">
                <a16:creationId xmlns:a16="http://schemas.microsoft.com/office/drawing/2014/main" id="{23756590-9F02-4E8D-A9D1-B39DF8A210CE}"/>
              </a:ext>
            </a:extLst>
          </p:cNvPr>
          <p:cNvPicPr>
            <a:picLocks noChangeAspect="1"/>
          </p:cNvPicPr>
          <p:nvPr/>
        </p:nvPicPr>
        <p:blipFill>
          <a:blip r:embed="rId3"/>
          <a:stretch>
            <a:fillRect/>
          </a:stretch>
        </p:blipFill>
        <p:spPr>
          <a:xfrm>
            <a:off x="5872857" y="3034220"/>
            <a:ext cx="1193769" cy="1193769"/>
          </a:xfrm>
          <a:prstGeom prst="rect">
            <a:avLst/>
          </a:prstGeom>
        </p:spPr>
      </p:pic>
      <p:sp>
        <p:nvSpPr>
          <p:cNvPr id="5" name="Rectángulo 4">
            <a:extLst>
              <a:ext uri="{FF2B5EF4-FFF2-40B4-BE49-F238E27FC236}">
                <a16:creationId xmlns:a16="http://schemas.microsoft.com/office/drawing/2014/main" id="{F1244839-CFD4-4844-BD2E-1C0B1D434A61}"/>
              </a:ext>
            </a:extLst>
          </p:cNvPr>
          <p:cNvSpPr/>
          <p:nvPr/>
        </p:nvSpPr>
        <p:spPr>
          <a:xfrm>
            <a:off x="4354497" y="4352278"/>
            <a:ext cx="4572000" cy="2031325"/>
          </a:xfrm>
          <a:prstGeom prst="rect">
            <a:avLst/>
          </a:prstGeom>
        </p:spPr>
        <p:txBody>
          <a:bodyPr>
            <a:spAutoFit/>
          </a:bodyPr>
          <a:lstStyle/>
          <a:p>
            <a:pPr algn="just"/>
            <a:r>
              <a:rPr lang="es-ES" b="1" dirty="0">
                <a:solidFill>
                  <a:srgbClr val="D52B1E"/>
                </a:solidFill>
                <a:latin typeface="Helvetica Neue"/>
              </a:rPr>
              <a:t>Abonamos los costes de los trámites jurídicos, patente y homologación</a:t>
            </a:r>
          </a:p>
          <a:p>
            <a:pPr algn="just"/>
            <a:r>
              <a:rPr lang="es-ES" dirty="0">
                <a:solidFill>
                  <a:srgbClr val="454D52"/>
                </a:solidFill>
                <a:latin typeface="Helvetica Neue"/>
              </a:rPr>
              <a:t>Entre los gastos cubiertos se incluye</a:t>
            </a:r>
          </a:p>
          <a:p>
            <a:pPr algn="just">
              <a:buFont typeface="Arial" panose="020B0604020202020204" pitchFamily="34" charset="0"/>
              <a:buChar char="•"/>
            </a:pPr>
            <a:r>
              <a:rPr lang="es-ES" dirty="0">
                <a:solidFill>
                  <a:srgbClr val="454D52"/>
                </a:solidFill>
                <a:latin typeface="Helvetica Neue"/>
              </a:rPr>
              <a:t>Registro de patentes y marcas</a:t>
            </a:r>
          </a:p>
          <a:p>
            <a:pPr algn="just">
              <a:buFont typeface="Arial" panose="020B0604020202020204" pitchFamily="34" charset="0"/>
              <a:buChar char="•"/>
            </a:pPr>
            <a:r>
              <a:rPr lang="es-ES" dirty="0">
                <a:solidFill>
                  <a:srgbClr val="454D52"/>
                </a:solidFill>
                <a:latin typeface="Helvetica Neue"/>
              </a:rPr>
              <a:t>Defensa legal de la marca</a:t>
            </a:r>
          </a:p>
          <a:p>
            <a:pPr algn="just">
              <a:buFont typeface="Arial" panose="020B0604020202020204" pitchFamily="34" charset="0"/>
              <a:buChar char="•"/>
            </a:pPr>
            <a:r>
              <a:rPr lang="es-ES" dirty="0">
                <a:solidFill>
                  <a:srgbClr val="454D52"/>
                </a:solidFill>
                <a:latin typeface="Helvetica Neue"/>
              </a:rPr>
              <a:t>Homologaciones y certificaciones dirigidas al mercado de destino</a:t>
            </a:r>
          </a:p>
        </p:txBody>
      </p:sp>
    </p:spTree>
    <p:extLst>
      <p:ext uri="{BB962C8B-B14F-4D97-AF65-F5344CB8AC3E}">
        <p14:creationId xmlns:p14="http://schemas.microsoft.com/office/powerpoint/2010/main" val="1984123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10DCCB0-1CDC-0456-366E-9FFAF37ACC68}"/>
              </a:ext>
            </a:extLst>
          </p:cNvPr>
          <p:cNvPicPr>
            <a:picLocks noChangeAspect="1"/>
          </p:cNvPicPr>
          <p:nvPr/>
        </p:nvPicPr>
        <p:blipFill rotWithShape="1">
          <a:blip r:embed="rId2"/>
          <a:srcRect t="1599" r="21433" b="6330"/>
          <a:stretch/>
        </p:blipFill>
        <p:spPr>
          <a:xfrm>
            <a:off x="20" y="10"/>
            <a:ext cx="9143980" cy="6857990"/>
          </a:xfrm>
          <a:prstGeom prst="rect">
            <a:avLst/>
          </a:prstGeom>
        </p:spPr>
      </p:pic>
      <p:sp>
        <p:nvSpPr>
          <p:cNvPr id="3" name="Marcador de contenido 2">
            <a:extLst>
              <a:ext uri="{FF2B5EF4-FFF2-40B4-BE49-F238E27FC236}">
                <a16:creationId xmlns:a16="http://schemas.microsoft.com/office/drawing/2014/main" id="{C700008D-EE63-0565-55DF-60486456D54C}"/>
              </a:ext>
            </a:extLst>
          </p:cNvPr>
          <p:cNvSpPr>
            <a:spLocks noGrp="1"/>
          </p:cNvSpPr>
          <p:nvPr>
            <p:ph idx="1"/>
          </p:nvPr>
        </p:nvSpPr>
        <p:spPr>
          <a:xfrm>
            <a:off x="243059" y="2324561"/>
            <a:ext cx="4483177" cy="1206916"/>
          </a:xfrm>
          <a:solidFill>
            <a:schemeClr val="bg1"/>
          </a:solidFill>
        </p:spPr>
        <p:txBody>
          <a:bodyPr/>
          <a:lstStyle/>
          <a:p>
            <a:pPr marL="0" indent="0" algn="just">
              <a:buNone/>
            </a:pPr>
            <a:r>
              <a:rPr lang="es-ES" sz="3200" b="1" dirty="0">
                <a:solidFill>
                  <a:srgbClr val="C00000"/>
                </a:solidFill>
              </a:rPr>
              <a:t>DURACION PROGRAMA </a:t>
            </a:r>
          </a:p>
          <a:p>
            <a:pPr marL="0" indent="0" algn="just">
              <a:buNone/>
            </a:pPr>
            <a:r>
              <a:rPr lang="es-ES" sz="1600" b="1" dirty="0">
                <a:effectLst/>
                <a:latin typeface="HelveticaNeueLT Pro 45 Lt" panose="020B0403020202020204" pitchFamily="34" charset="0"/>
                <a:ea typeface="Calibri" panose="020F0502020204030204" pitchFamily="34" charset="0"/>
                <a:cs typeface="Times New Roman" panose="02020603050405020304" pitchFamily="18" charset="0"/>
              </a:rPr>
              <a:t>1 de enero de 2020 al 31 de julio de 2023</a:t>
            </a:r>
            <a:r>
              <a:rPr lang="es-ES" sz="1600" dirty="0">
                <a:effectLst/>
                <a:latin typeface="HelveticaNeueLT Pro 45 Lt" panose="020B0403020202020204" pitchFamily="34" charset="0"/>
                <a:ea typeface="Calibri" panose="020F0502020204030204" pitchFamily="34" charset="0"/>
                <a:cs typeface="Times New Roman" panose="02020603050405020304" pitchFamily="18" charset="0"/>
              </a:rPr>
              <a:t>. </a:t>
            </a:r>
            <a:endParaRPr lang="es-ES" sz="2400" dirty="0"/>
          </a:p>
        </p:txBody>
      </p:sp>
    </p:spTree>
    <p:extLst>
      <p:ext uri="{BB962C8B-B14F-4D97-AF65-F5344CB8AC3E}">
        <p14:creationId xmlns:p14="http://schemas.microsoft.com/office/powerpoint/2010/main" val="3817889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E1B65577-7D46-45C0-B238-E7D4B5C02E75}"/>
              </a:ext>
            </a:extLst>
          </p:cNvPr>
          <p:cNvSpPr txBox="1">
            <a:spLocks/>
          </p:cNvSpPr>
          <p:nvPr/>
        </p:nvSpPr>
        <p:spPr>
          <a:xfrm>
            <a:off x="1192843" y="1993030"/>
            <a:ext cx="7257093" cy="7071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HelveticaNeueLT Pro 75 Bd (Títulos)"/>
                <a:ea typeface="+mj-ea"/>
                <a:cs typeface="+mj-cs"/>
              </a:defRPr>
            </a:lvl1pPr>
          </a:lstStyle>
          <a:p>
            <a:r>
              <a:rPr lang="es-ES" sz="4800" b="1" dirty="0">
                <a:solidFill>
                  <a:srgbClr val="DA291C"/>
                </a:solidFill>
                <a:latin typeface="HelveticaNeueLT Std" panose="020B0604020202020204" pitchFamily="34" charset="0"/>
              </a:rPr>
              <a:t>2) ICEX-LOCALIZA 2.0</a:t>
            </a:r>
          </a:p>
        </p:txBody>
      </p:sp>
    </p:spTree>
    <p:extLst>
      <p:ext uri="{BB962C8B-B14F-4D97-AF65-F5344CB8AC3E}">
        <p14:creationId xmlns:p14="http://schemas.microsoft.com/office/powerpoint/2010/main" val="2641890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FE46B-5692-2C24-F017-7C3F5644C8C2}"/>
              </a:ext>
            </a:extLst>
          </p:cNvPr>
          <p:cNvSpPr>
            <a:spLocks noGrp="1"/>
          </p:cNvSpPr>
          <p:nvPr>
            <p:ph type="title"/>
          </p:nvPr>
        </p:nvSpPr>
        <p:spPr/>
        <p:txBody>
          <a:bodyPr/>
          <a:lstStyle/>
          <a:p>
            <a:br>
              <a:rPr lang="es-ES"/>
            </a:br>
            <a:r>
              <a:rPr lang="es-ES" b="1">
                <a:solidFill>
                  <a:srgbClr val="C00000"/>
                </a:solidFill>
              </a:rPr>
              <a:t>OBJETO</a:t>
            </a:r>
            <a:endParaRPr lang="es-ES" b="1" dirty="0">
              <a:solidFill>
                <a:srgbClr val="C00000"/>
              </a:solidFill>
            </a:endParaRPr>
          </a:p>
        </p:txBody>
      </p:sp>
      <p:sp>
        <p:nvSpPr>
          <p:cNvPr id="3" name="Marcador de contenido 2">
            <a:extLst>
              <a:ext uri="{FF2B5EF4-FFF2-40B4-BE49-F238E27FC236}">
                <a16:creationId xmlns:a16="http://schemas.microsoft.com/office/drawing/2014/main" id="{C700008D-EE63-0565-55DF-60486456D54C}"/>
              </a:ext>
            </a:extLst>
          </p:cNvPr>
          <p:cNvSpPr>
            <a:spLocks noGrp="1"/>
          </p:cNvSpPr>
          <p:nvPr>
            <p:ph idx="1"/>
          </p:nvPr>
        </p:nvSpPr>
        <p:spPr>
          <a:xfrm>
            <a:off x="4230476" y="1825625"/>
            <a:ext cx="4065225" cy="4351338"/>
          </a:xfrm>
        </p:spPr>
        <p:txBody>
          <a:bodyPr/>
          <a:lstStyle/>
          <a:p>
            <a:pPr marL="0" indent="0" algn="just">
              <a:buNone/>
            </a:pP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Apoyar la </a:t>
            </a:r>
            <a:r>
              <a:rPr lang="es-ES" sz="1800" b="1" dirty="0">
                <a:effectLst/>
                <a:latin typeface="HelveticaNeueLT Pro 45 Lt" panose="020B0403020202020204" pitchFamily="34" charset="0"/>
                <a:ea typeface="Calibri" panose="020F0502020204030204" pitchFamily="34" charset="0"/>
                <a:cs typeface="Times New Roman" panose="02020603050405020304" pitchFamily="18" charset="0"/>
              </a:rPr>
              <a:t>implantación o consolidación </a:t>
            </a: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de la presencia de las empresas españolas en los mercados exteriores </a:t>
            </a:r>
            <a:r>
              <a:rPr lang="es-ES" sz="1800" b="1" dirty="0">
                <a:effectLst/>
                <a:latin typeface="HelveticaNeueLT Pro 45 Lt" panose="020B0403020202020204" pitchFamily="34" charset="0"/>
                <a:ea typeface="Calibri" panose="020F0502020204030204" pitchFamily="34" charset="0"/>
                <a:cs typeface="Times New Roman" panose="02020603050405020304" pitchFamily="18" charset="0"/>
              </a:rPr>
              <a:t>con excepción de los mercados de los Estados Miembros de la Unión Europea, y Reino Unido</a:t>
            </a: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 de forma que su presencia en los mismos sea duradera. </a:t>
            </a:r>
          </a:p>
          <a:p>
            <a:pPr marL="0" indent="0" algn="just">
              <a:buNone/>
            </a:pPr>
            <a:endParaRPr lang="es-ES" sz="1800" dirty="0">
              <a:effectLst/>
              <a:latin typeface="HelveticaNeueLT Pro 45 Lt" panose="020B0403020202020204" pitchFamily="34" charset="0"/>
              <a:ea typeface="Calibri" panose="020F0502020204030204" pitchFamily="34" charset="0"/>
              <a:cs typeface="Times New Roman" panose="02020603050405020304" pitchFamily="18" charset="0"/>
            </a:endParaRPr>
          </a:p>
          <a:p>
            <a:pPr marL="0" indent="0" algn="just">
              <a:buNone/>
            </a:pPr>
            <a:r>
              <a:rPr lang="es-ES" sz="1800" dirty="0">
                <a:latin typeface="HelveticaNeueLT Pro 45 Lt" panose="020B0403020202020204" pitchFamily="34" charset="0"/>
                <a:cs typeface="Times New Roman" panose="02020603050405020304" pitchFamily="18" charset="0"/>
              </a:rPr>
              <a:t>Este programa es susceptible de ser cofinanciado con el Fondo Europeo de Desarrollo Regional (FEDER) cuando sus beneficiarios sean pymes.</a:t>
            </a:r>
          </a:p>
          <a:p>
            <a:pPr marL="0" indent="0" algn="just">
              <a:buNone/>
            </a:pPr>
            <a:endParaRPr lang="es-ES" dirty="0"/>
          </a:p>
        </p:txBody>
      </p:sp>
      <p:pic>
        <p:nvPicPr>
          <p:cNvPr id="1026" name="Picture 2" descr="implantacion">
            <a:extLst>
              <a:ext uri="{FF2B5EF4-FFF2-40B4-BE49-F238E27FC236}">
                <a16:creationId xmlns:a16="http://schemas.microsoft.com/office/drawing/2014/main" id="{4A5C83BB-1561-8A04-A4A6-F9C70C8289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41" r="14144"/>
          <a:stretch/>
        </p:blipFill>
        <p:spPr bwMode="auto">
          <a:xfrm>
            <a:off x="628650" y="1825625"/>
            <a:ext cx="3349126" cy="406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516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FE46B-5692-2C24-F017-7C3F5644C8C2}"/>
              </a:ext>
            </a:extLst>
          </p:cNvPr>
          <p:cNvSpPr>
            <a:spLocks noGrp="1"/>
          </p:cNvSpPr>
          <p:nvPr>
            <p:ph type="title"/>
          </p:nvPr>
        </p:nvSpPr>
        <p:spPr/>
        <p:txBody>
          <a:bodyPr/>
          <a:lstStyle/>
          <a:p>
            <a:br>
              <a:rPr lang="es-ES" dirty="0"/>
            </a:br>
            <a:r>
              <a:rPr lang="es-ES" b="1" dirty="0">
                <a:solidFill>
                  <a:srgbClr val="C00000"/>
                </a:solidFill>
              </a:rPr>
              <a:t>TIPO DE PROGRAMA</a:t>
            </a:r>
          </a:p>
        </p:txBody>
      </p:sp>
      <p:sp>
        <p:nvSpPr>
          <p:cNvPr id="3" name="Marcador de contenido 2">
            <a:extLst>
              <a:ext uri="{FF2B5EF4-FFF2-40B4-BE49-F238E27FC236}">
                <a16:creationId xmlns:a16="http://schemas.microsoft.com/office/drawing/2014/main" id="{C700008D-EE63-0565-55DF-60486456D54C}"/>
              </a:ext>
            </a:extLst>
          </p:cNvPr>
          <p:cNvSpPr>
            <a:spLocks noGrp="1"/>
          </p:cNvSpPr>
          <p:nvPr>
            <p:ph idx="1"/>
          </p:nvPr>
        </p:nvSpPr>
        <p:spPr>
          <a:xfrm>
            <a:off x="2093204" y="2357609"/>
            <a:ext cx="6422145" cy="3819353"/>
          </a:xfrm>
        </p:spPr>
        <p:txBody>
          <a:bodyPr/>
          <a:lstStyle/>
          <a:p>
            <a:r>
              <a:rPr lang="es-ES" dirty="0">
                <a:latin typeface="HelveticaNeueLT Pro 45 Lt" panose="020B0403020202020204" pitchFamily="34" charset="0"/>
                <a:cs typeface="Times New Roman" panose="02020603050405020304" pitchFamily="18" charset="0"/>
              </a:rPr>
              <a:t>Ayuda individual a empresas</a:t>
            </a:r>
          </a:p>
          <a:p>
            <a:r>
              <a:rPr lang="es-ES" dirty="0">
                <a:latin typeface="HelveticaNeueLT Pro 45 Lt" panose="020B0403020202020204" pitchFamily="34" charset="0"/>
                <a:cs typeface="Times New Roman" panose="02020603050405020304" pitchFamily="18" charset="0"/>
              </a:rPr>
              <a:t>Concurrencia competitiva.</a:t>
            </a:r>
          </a:p>
        </p:txBody>
      </p:sp>
    </p:spTree>
    <p:extLst>
      <p:ext uri="{BB962C8B-B14F-4D97-AF65-F5344CB8AC3E}">
        <p14:creationId xmlns:p14="http://schemas.microsoft.com/office/powerpoint/2010/main" val="26321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FE46B-5692-2C24-F017-7C3F5644C8C2}"/>
              </a:ext>
            </a:extLst>
          </p:cNvPr>
          <p:cNvSpPr>
            <a:spLocks noGrp="1"/>
          </p:cNvSpPr>
          <p:nvPr>
            <p:ph type="title"/>
          </p:nvPr>
        </p:nvSpPr>
        <p:spPr>
          <a:xfrm>
            <a:off x="360759" y="3752849"/>
            <a:ext cx="3594296" cy="2452687"/>
          </a:xfrm>
        </p:spPr>
        <p:txBody>
          <a:bodyPr anchor="ctr">
            <a:normAutofit/>
          </a:bodyPr>
          <a:lstStyle/>
          <a:p>
            <a:br>
              <a:rPr lang="es-ES" sz="2900" dirty="0"/>
            </a:br>
            <a:r>
              <a:rPr lang="es-ES" b="1" dirty="0">
                <a:solidFill>
                  <a:srgbClr val="C00000"/>
                </a:solidFill>
              </a:rPr>
              <a:t>BENEFICIARIOS</a:t>
            </a:r>
          </a:p>
        </p:txBody>
      </p:sp>
      <p:pic>
        <p:nvPicPr>
          <p:cNvPr id="2050" name="Picture 2" descr="Las grandes empresas españolas, esenciales para salir de una crisis  económica - MuyComputerPRO">
            <a:extLst>
              <a:ext uri="{FF2B5EF4-FFF2-40B4-BE49-F238E27FC236}">
                <a16:creationId xmlns:a16="http://schemas.microsoft.com/office/drawing/2014/main" id="{BA0B584C-C2A7-5771-551F-CBF41938EA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28" b="18340"/>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C700008D-EE63-0565-55DF-60486456D54C}"/>
              </a:ext>
            </a:extLst>
          </p:cNvPr>
          <p:cNvSpPr>
            <a:spLocks noGrp="1"/>
          </p:cNvSpPr>
          <p:nvPr>
            <p:ph idx="1"/>
          </p:nvPr>
        </p:nvSpPr>
        <p:spPr>
          <a:xfrm>
            <a:off x="4296578" y="3752850"/>
            <a:ext cx="4485468" cy="2452687"/>
          </a:xfrm>
        </p:spPr>
        <p:txBody>
          <a:bodyPr anchor="ctr">
            <a:normAutofit/>
          </a:bodyPr>
          <a:lstStyle/>
          <a:p>
            <a:pPr marL="0" indent="0">
              <a:buNone/>
            </a:pPr>
            <a:r>
              <a:rPr lang="es-ES" sz="1600" dirty="0">
                <a:effectLst/>
                <a:latin typeface="HelveticaNeueLT Pro 45 Lt" panose="020B0403020202020204" pitchFamily="34" charset="0"/>
                <a:ea typeface="Calibri" panose="020F0502020204030204" pitchFamily="34" charset="0"/>
                <a:cs typeface="Times New Roman" panose="02020603050405020304" pitchFamily="18" charset="0"/>
              </a:rPr>
              <a:t>PYMES y grandes empresas constituidas legalmente en España que cumplan los requisitos indicados en la convocatoria.</a:t>
            </a:r>
          </a:p>
          <a:p>
            <a:pPr marL="0" indent="0">
              <a:buNone/>
            </a:pPr>
            <a:r>
              <a:rPr lang="es-ES" sz="1600" dirty="0">
                <a:effectLst/>
                <a:latin typeface="HelveticaNeueLT Pro 45 Lt" panose="020B0403020202020204" pitchFamily="34" charset="0"/>
                <a:ea typeface="Calibri" panose="020F0502020204030204" pitchFamily="34" charset="0"/>
                <a:cs typeface="Times New Roman" panose="02020603050405020304" pitchFamily="18" charset="0"/>
              </a:rPr>
              <a:t>No será necesaria la constitución de filial o sucursal.</a:t>
            </a:r>
          </a:p>
        </p:txBody>
      </p:sp>
    </p:spTree>
    <p:extLst>
      <p:ext uri="{BB962C8B-B14F-4D97-AF65-F5344CB8AC3E}">
        <p14:creationId xmlns:p14="http://schemas.microsoft.com/office/powerpoint/2010/main" val="2482708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8FCC336-4E52-42BD-CA60-06AC80C575FA}"/>
              </a:ext>
            </a:extLst>
          </p:cNvPr>
          <p:cNvSpPr/>
          <p:nvPr/>
        </p:nvSpPr>
        <p:spPr>
          <a:xfrm>
            <a:off x="1451295" y="1937857"/>
            <a:ext cx="6568580" cy="28438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AYUDA A LA INTERNACIONALIZACION DE LAS EMPRESAS</a:t>
            </a:r>
          </a:p>
          <a:p>
            <a:pPr algn="ctr"/>
            <a:r>
              <a:rPr lang="es-ES" dirty="0">
                <a:solidFill>
                  <a:schemeClr val="tx1"/>
                </a:solidFill>
              </a:rPr>
              <a:t>BREXIT Y OTROS MECANISMOS DE APOYO</a:t>
            </a:r>
          </a:p>
        </p:txBody>
      </p:sp>
    </p:spTree>
    <p:extLst>
      <p:ext uri="{BB962C8B-B14F-4D97-AF65-F5344CB8AC3E}">
        <p14:creationId xmlns:p14="http://schemas.microsoft.com/office/powerpoint/2010/main" val="1015268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FE46B-5692-2C24-F017-7C3F5644C8C2}"/>
              </a:ext>
            </a:extLst>
          </p:cNvPr>
          <p:cNvSpPr>
            <a:spLocks noGrp="1"/>
          </p:cNvSpPr>
          <p:nvPr>
            <p:ph type="title"/>
          </p:nvPr>
        </p:nvSpPr>
        <p:spPr>
          <a:xfrm>
            <a:off x="628650" y="783766"/>
            <a:ext cx="7259426" cy="1325563"/>
          </a:xfrm>
        </p:spPr>
        <p:txBody>
          <a:bodyPr/>
          <a:lstStyle/>
          <a:p>
            <a:r>
              <a:rPr lang="es-ES" b="1" dirty="0">
                <a:solidFill>
                  <a:srgbClr val="C00000"/>
                </a:solidFill>
              </a:rPr>
              <a:t>CUANTÍA DE LAS INVERSIONES</a:t>
            </a:r>
          </a:p>
        </p:txBody>
      </p:sp>
      <p:sp>
        <p:nvSpPr>
          <p:cNvPr id="3" name="Marcador de contenido 2">
            <a:extLst>
              <a:ext uri="{FF2B5EF4-FFF2-40B4-BE49-F238E27FC236}">
                <a16:creationId xmlns:a16="http://schemas.microsoft.com/office/drawing/2014/main" id="{C700008D-EE63-0565-55DF-60486456D54C}"/>
              </a:ext>
            </a:extLst>
          </p:cNvPr>
          <p:cNvSpPr>
            <a:spLocks noGrp="1"/>
          </p:cNvSpPr>
          <p:nvPr>
            <p:ph idx="1"/>
          </p:nvPr>
        </p:nvSpPr>
        <p:spPr>
          <a:xfrm>
            <a:off x="741314" y="2212164"/>
            <a:ext cx="7259427" cy="1062559"/>
          </a:xfrm>
        </p:spPr>
        <p:txBody>
          <a:bodyPr/>
          <a:lstStyle/>
          <a:p>
            <a:pPr marL="0" indent="0" algn="just">
              <a:buNone/>
            </a:pP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La subvención </a:t>
            </a:r>
            <a:r>
              <a:rPr lang="es-ES" sz="1800" b="1" dirty="0">
                <a:effectLst/>
                <a:latin typeface="HelveticaNeueLT Pro 45 Lt" panose="020B0403020202020204" pitchFamily="34" charset="0"/>
                <a:ea typeface="Calibri" panose="020F0502020204030204" pitchFamily="34" charset="0"/>
                <a:cs typeface="Times New Roman" panose="02020603050405020304" pitchFamily="18" charset="0"/>
              </a:rPr>
              <a:t>será de entorno a 50% </a:t>
            </a: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de los gastos considerados como susceptibles de subvención (probablemente </a:t>
            </a:r>
            <a:r>
              <a:rPr lang="es-ES" sz="1800" dirty="0" err="1">
                <a:effectLst/>
                <a:latin typeface="HelveticaNeueLT Pro 45 Lt" panose="020B0403020202020204" pitchFamily="34" charset="0"/>
                <a:ea typeface="Calibri" panose="020F0502020204030204" pitchFamily="34" charset="0"/>
                <a:cs typeface="Times New Roman" panose="02020603050405020304" pitchFamily="18" charset="0"/>
              </a:rPr>
              <a:t>PYMEs</a:t>
            </a: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 incrementaremos) y el apoyo máximo por beneficiario será de </a:t>
            </a:r>
            <a:r>
              <a:rPr lang="es-ES" sz="1800" b="1" dirty="0">
                <a:effectLst/>
                <a:latin typeface="HelveticaNeueLT Pro 45 Lt" panose="020B0403020202020204" pitchFamily="34" charset="0"/>
                <a:ea typeface="Calibri" panose="020F0502020204030204" pitchFamily="34" charset="0"/>
                <a:cs typeface="Times New Roman" panose="02020603050405020304" pitchFamily="18" charset="0"/>
              </a:rPr>
              <a:t>100.000 €.</a:t>
            </a:r>
          </a:p>
          <a:p>
            <a:pPr marL="0" indent="0" algn="just">
              <a:buNone/>
            </a:pPr>
            <a:endParaRPr lang="es-ES" sz="1800" dirty="0">
              <a:effectLst/>
              <a:latin typeface="HelveticaNeueLT Pro 45 Lt" panose="020B04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694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FE46B-5692-2C24-F017-7C3F5644C8C2}"/>
              </a:ext>
            </a:extLst>
          </p:cNvPr>
          <p:cNvSpPr>
            <a:spLocks noGrp="1"/>
          </p:cNvSpPr>
          <p:nvPr>
            <p:ph type="title"/>
          </p:nvPr>
        </p:nvSpPr>
        <p:spPr>
          <a:xfrm>
            <a:off x="628650" y="783766"/>
            <a:ext cx="7259426" cy="1325563"/>
          </a:xfrm>
        </p:spPr>
        <p:txBody>
          <a:bodyPr/>
          <a:lstStyle/>
          <a:p>
            <a:r>
              <a:rPr lang="es-ES" b="1" dirty="0">
                <a:solidFill>
                  <a:srgbClr val="C00000"/>
                </a:solidFill>
              </a:rPr>
              <a:t>CONCURRENCIA COMPETITIVA</a:t>
            </a:r>
          </a:p>
        </p:txBody>
      </p:sp>
      <p:sp>
        <p:nvSpPr>
          <p:cNvPr id="3" name="Marcador de contenido 2">
            <a:extLst>
              <a:ext uri="{FF2B5EF4-FFF2-40B4-BE49-F238E27FC236}">
                <a16:creationId xmlns:a16="http://schemas.microsoft.com/office/drawing/2014/main" id="{C700008D-EE63-0565-55DF-60486456D54C}"/>
              </a:ext>
            </a:extLst>
          </p:cNvPr>
          <p:cNvSpPr>
            <a:spLocks noGrp="1"/>
          </p:cNvSpPr>
          <p:nvPr>
            <p:ph idx="1"/>
          </p:nvPr>
        </p:nvSpPr>
        <p:spPr>
          <a:xfrm>
            <a:off x="1487277" y="1806765"/>
            <a:ext cx="6499951" cy="3087997"/>
          </a:xfrm>
        </p:spPr>
        <p:txBody>
          <a:bodyPr/>
          <a:lstStyle/>
          <a:p>
            <a:pPr marL="0" indent="0" algn="just">
              <a:buNone/>
            </a:pPr>
            <a:r>
              <a:rPr lang="es-ES" sz="2000" dirty="0">
                <a:effectLst/>
                <a:latin typeface="HelveticaNeueLT Pro 45 Lt" panose="020B0403020202020204" pitchFamily="34" charset="0"/>
                <a:ea typeface="Calibri" panose="020F0502020204030204" pitchFamily="34" charset="0"/>
                <a:cs typeface="Times New Roman" panose="02020603050405020304" pitchFamily="18" charset="0"/>
              </a:rPr>
              <a:t>Criterios:</a:t>
            </a:r>
          </a:p>
          <a:p>
            <a:pPr marL="342900" indent="-342900" algn="just">
              <a:buFont typeface="+mj-lt"/>
              <a:buAutoNum type="arabicPeriod"/>
            </a:pP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Viabilidad del proyecto. Plan de negocios presentado. 3 puntos</a:t>
            </a:r>
            <a:endParaRPr lang="es-ES" sz="1800" strike="sngStrike" dirty="0">
              <a:effectLst/>
              <a:latin typeface="HelveticaNeueLT Pro 45 Lt" panose="020B0403020202020204" pitchFamily="34" charset="0"/>
              <a:ea typeface="Calibri" panose="020F0502020204030204" pitchFamily="34" charset="0"/>
              <a:cs typeface="Times New Roman" panose="02020603050405020304" pitchFamily="18" charset="0"/>
            </a:endParaRPr>
          </a:p>
          <a:p>
            <a:pPr marL="342900" indent="-342900" algn="just">
              <a:buFont typeface="+mj-lt"/>
              <a:buAutoNum type="arabicPeriod"/>
            </a:pP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Calidad del proyecto. Memoria presentada. 3 puntos</a:t>
            </a:r>
            <a:endParaRPr lang="es-ES" sz="1800" strike="sngStrike" dirty="0">
              <a:effectLst/>
              <a:latin typeface="HelveticaNeueLT Pro 45 Lt" panose="020B0403020202020204" pitchFamily="34" charset="0"/>
              <a:ea typeface="Calibri" panose="020F0502020204030204" pitchFamily="34" charset="0"/>
              <a:cs typeface="Times New Roman" panose="02020603050405020304" pitchFamily="18" charset="0"/>
            </a:endParaRPr>
          </a:p>
          <a:p>
            <a:pPr marL="342900" indent="-342900" algn="just">
              <a:buFont typeface="+mj-lt"/>
              <a:buAutoNum type="arabicPeriod"/>
            </a:pP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Países a los que se dirige. 2-1 puntos. Sacaremos dos o tres tramos en función de los países que se consideren prioritarios</a:t>
            </a:r>
          </a:p>
          <a:p>
            <a:pPr marL="342900" indent="-342900" algn="just">
              <a:buFont typeface="+mj-lt"/>
              <a:buAutoNum type="arabicPeriod"/>
            </a:pPr>
            <a:r>
              <a:rPr lang="es-ES" sz="1800" dirty="0">
                <a:latin typeface="HelveticaNeueLT Pro 45 Lt" panose="020B0403020202020204" pitchFamily="34" charset="0"/>
                <a:ea typeface="Calibri" panose="020F0502020204030204" pitchFamily="34" charset="0"/>
                <a:cs typeface="Times New Roman" panose="02020603050405020304" pitchFamily="18" charset="0"/>
              </a:rPr>
              <a:t>Programa </a:t>
            </a:r>
            <a:r>
              <a:rPr lang="es-ES" sz="1800" dirty="0" err="1">
                <a:latin typeface="HelveticaNeueLT Pro 45 Lt" panose="020B0403020202020204" pitchFamily="34" charset="0"/>
                <a:ea typeface="Calibri" panose="020F0502020204030204" pitchFamily="34" charset="0"/>
                <a:cs typeface="Times New Roman" panose="02020603050405020304" pitchFamily="18" charset="0"/>
              </a:rPr>
              <a:t>IcexNext</a:t>
            </a:r>
            <a:r>
              <a:rPr lang="es-ES" sz="1800" dirty="0">
                <a:latin typeface="HelveticaNeueLT Pro 45 Lt" panose="020B0403020202020204" pitchFamily="34" charset="0"/>
                <a:ea typeface="Calibri" panose="020F0502020204030204" pitchFamily="34" charset="0"/>
                <a:cs typeface="Times New Roman" panose="02020603050405020304" pitchFamily="18" charset="0"/>
              </a:rPr>
              <a:t>. 1 punto</a:t>
            </a:r>
          </a:p>
          <a:p>
            <a:pPr marL="342900" indent="-342900" algn="just">
              <a:buFont typeface="+mj-lt"/>
              <a:buAutoNum type="arabicPeriod"/>
            </a:pP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Criterio de s</a:t>
            </a:r>
            <a:r>
              <a:rPr lang="es-ES" sz="1800" dirty="0">
                <a:latin typeface="HelveticaNeueLT Pro 45 Lt" panose="020B0403020202020204" pitchFamily="34" charset="0"/>
                <a:ea typeface="Calibri" panose="020F0502020204030204" pitchFamily="34" charset="0"/>
                <a:cs typeface="Times New Roman" panose="02020603050405020304" pitchFamily="18" charset="0"/>
              </a:rPr>
              <a:t>ostenibilidad</a:t>
            </a:r>
            <a:endParaRPr lang="es-ES" sz="1800" dirty="0">
              <a:effectLst/>
              <a:latin typeface="HelveticaNeueLT Pro 45 Lt" panose="020B040302020202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B617895B-00A6-4BA3-F979-19E65ED45802}"/>
              </a:ext>
            </a:extLst>
          </p:cNvPr>
          <p:cNvSpPr txBox="1"/>
          <p:nvPr/>
        </p:nvSpPr>
        <p:spPr>
          <a:xfrm>
            <a:off x="1535185" y="4894763"/>
            <a:ext cx="6073630" cy="369332"/>
          </a:xfrm>
          <a:prstGeom prst="rect">
            <a:avLst/>
          </a:prstGeom>
          <a:noFill/>
        </p:spPr>
        <p:txBody>
          <a:bodyPr wrap="square" rtlCol="0">
            <a:spAutoFit/>
          </a:bodyPr>
          <a:lstStyle/>
          <a:p>
            <a:r>
              <a:rPr lang="es-ES" b="1" dirty="0">
                <a:latin typeface="HelveticaNeueLT Pro 45 Lt" panose="020B0403020202020204" pitchFamily="34" charset="0"/>
                <a:cs typeface="Times New Roman" panose="02020603050405020304" pitchFamily="18" charset="0"/>
              </a:rPr>
              <a:t>Será necesario un mínimo de 4 puntos</a:t>
            </a:r>
          </a:p>
        </p:txBody>
      </p:sp>
    </p:spTree>
    <p:extLst>
      <p:ext uri="{BB962C8B-B14F-4D97-AF65-F5344CB8AC3E}">
        <p14:creationId xmlns:p14="http://schemas.microsoft.com/office/powerpoint/2010/main" val="2091561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FE46B-5692-2C24-F017-7C3F5644C8C2}"/>
              </a:ext>
            </a:extLst>
          </p:cNvPr>
          <p:cNvSpPr>
            <a:spLocks noGrp="1"/>
          </p:cNvSpPr>
          <p:nvPr>
            <p:ph type="title"/>
          </p:nvPr>
        </p:nvSpPr>
        <p:spPr/>
        <p:txBody>
          <a:bodyPr/>
          <a:lstStyle/>
          <a:p>
            <a:br>
              <a:rPr lang="es-ES" dirty="0"/>
            </a:br>
            <a:r>
              <a:rPr lang="es-ES" b="1" dirty="0">
                <a:solidFill>
                  <a:srgbClr val="C00000"/>
                </a:solidFill>
              </a:rPr>
              <a:t>GASTOS SUBVENCIONABLES</a:t>
            </a:r>
          </a:p>
        </p:txBody>
      </p:sp>
      <p:sp>
        <p:nvSpPr>
          <p:cNvPr id="3" name="Marcador de contenido 2">
            <a:extLst>
              <a:ext uri="{FF2B5EF4-FFF2-40B4-BE49-F238E27FC236}">
                <a16:creationId xmlns:a16="http://schemas.microsoft.com/office/drawing/2014/main" id="{C700008D-EE63-0565-55DF-60486456D54C}"/>
              </a:ext>
            </a:extLst>
          </p:cNvPr>
          <p:cNvSpPr>
            <a:spLocks noGrp="1"/>
          </p:cNvSpPr>
          <p:nvPr>
            <p:ph idx="1"/>
          </p:nvPr>
        </p:nvSpPr>
        <p:spPr>
          <a:xfrm>
            <a:off x="1101686" y="1825625"/>
            <a:ext cx="7413663" cy="4351338"/>
          </a:xfrm>
        </p:spPr>
        <p:txBody>
          <a:bodyPr/>
          <a:lstStyle/>
          <a:p>
            <a:pPr marL="0" indent="0" algn="just">
              <a:buNone/>
            </a:pPr>
            <a:r>
              <a:rPr lang="es-ES" sz="1600" dirty="0">
                <a:effectLst/>
                <a:latin typeface="HelveticaNeueLT Pro 45 Lt" panose="020B0403020202020204" pitchFamily="34" charset="0"/>
                <a:ea typeface="Calibri" panose="020F0502020204030204" pitchFamily="34" charset="0"/>
                <a:cs typeface="Times New Roman" panose="02020603050405020304" pitchFamily="18" charset="0"/>
              </a:rPr>
              <a:t>1. </a:t>
            </a:r>
            <a:r>
              <a:rPr lang="es-ES" sz="1600" b="1" dirty="0">
                <a:effectLst/>
                <a:latin typeface="HelveticaNeueLT Pro 45 Lt" panose="020B0403020202020204" pitchFamily="34" charset="0"/>
                <a:ea typeface="Calibri" panose="020F0502020204030204" pitchFamily="34" charset="0"/>
                <a:cs typeface="Times New Roman" panose="02020603050405020304" pitchFamily="18" charset="0"/>
              </a:rPr>
              <a:t>Gastos de promoción</a:t>
            </a:r>
            <a:r>
              <a:rPr lang="es-ES" sz="1600" dirty="0">
                <a:effectLst/>
                <a:latin typeface="HelveticaNeueLT Pro 45 Lt" panose="020B0403020202020204" pitchFamily="34" charset="0"/>
                <a:ea typeface="Calibri" panose="020F0502020204030204" pitchFamily="34" charset="0"/>
                <a:cs typeface="Times New Roman" panose="02020603050405020304" pitchFamily="18" charset="0"/>
              </a:rPr>
              <a:t> ligados al desarrollo del plan de internacionalización en el mercado objetivo para la </a:t>
            </a:r>
            <a:r>
              <a:rPr lang="es-ES" sz="1600" b="1" dirty="0">
                <a:effectLst/>
                <a:latin typeface="HelveticaNeueLT Pro 45 Lt" panose="020B0403020202020204" pitchFamily="34" charset="0"/>
                <a:ea typeface="Calibri" panose="020F0502020204030204" pitchFamily="34" charset="0"/>
                <a:cs typeface="Times New Roman" panose="02020603050405020304" pitchFamily="18" charset="0"/>
              </a:rPr>
              <a:t>consolidación e implantación </a:t>
            </a:r>
            <a:r>
              <a:rPr lang="es-ES" sz="1600" dirty="0">
                <a:effectLst/>
                <a:latin typeface="HelveticaNeueLT Pro 45 Lt" panose="020B0403020202020204" pitchFamily="34" charset="0"/>
                <a:ea typeface="Calibri" panose="020F0502020204030204" pitchFamily="34" charset="0"/>
                <a:cs typeface="Times New Roman" panose="02020603050405020304" pitchFamily="18" charset="0"/>
              </a:rPr>
              <a:t>de la empresa: </a:t>
            </a:r>
            <a:r>
              <a:rPr lang="es-ES" sz="1600" i="1" dirty="0">
                <a:effectLst/>
                <a:latin typeface="HelveticaNeueLT Pro 45 Lt" panose="020B0403020202020204" pitchFamily="34" charset="0"/>
                <a:ea typeface="Calibri" panose="020F0502020204030204" pitchFamily="34" charset="0"/>
                <a:cs typeface="Times New Roman" panose="02020603050405020304" pitchFamily="18" charset="0"/>
              </a:rPr>
              <a:t>Investigación de mercados, material de difusión y promoción, contratación de servicios especializados para la adaptación gráfica de la marca al mercado de implantación, del empaquetado y los manuales técnicos de los productos, así como para el diseño o rediseño de productos, publicidad, acciones promocionales, patrocinios comerciales, relaciones públicas, participaciones en ferias etc</a:t>
            </a:r>
            <a:r>
              <a:rPr lang="es-ES" sz="1600" dirty="0">
                <a:effectLst/>
                <a:latin typeface="HelveticaNeueLT Pro 45 Lt" panose="020B0403020202020204" pitchFamily="34" charset="0"/>
                <a:ea typeface="Calibri" panose="020F0502020204030204" pitchFamily="34" charset="0"/>
                <a:cs typeface="Times New Roman" panose="02020603050405020304" pitchFamily="18" charset="0"/>
              </a:rPr>
              <a:t>. </a:t>
            </a:r>
          </a:p>
          <a:p>
            <a:pPr marL="0" indent="0" algn="just">
              <a:buNone/>
            </a:pPr>
            <a:endParaRPr lang="es-ES" sz="1600" dirty="0">
              <a:effectLst/>
              <a:latin typeface="HelveticaNeueLT Pro 45 Lt" panose="020B0403020202020204" pitchFamily="34" charset="0"/>
              <a:ea typeface="Calibri" panose="020F0502020204030204" pitchFamily="34" charset="0"/>
              <a:cs typeface="Times New Roman" panose="02020603050405020304" pitchFamily="18" charset="0"/>
            </a:endParaRPr>
          </a:p>
          <a:p>
            <a:pPr marL="0" indent="0" algn="just">
              <a:buNone/>
            </a:pPr>
            <a:r>
              <a:rPr lang="es-ES" sz="1600" dirty="0">
                <a:latin typeface="HelveticaNeueLT Pro 45 Lt" panose="020B0403020202020204" pitchFamily="34" charset="0"/>
                <a:ea typeface="Calibri" panose="020F0502020204030204" pitchFamily="34" charset="0"/>
                <a:cs typeface="Times New Roman" panose="02020603050405020304" pitchFamily="18" charset="0"/>
              </a:rPr>
              <a:t>2. </a:t>
            </a:r>
            <a:r>
              <a:rPr lang="es-ES" sz="1600" b="1" dirty="0">
                <a:effectLst/>
                <a:latin typeface="HelveticaNeueLT Pro 45 Lt" panose="020B0403020202020204" pitchFamily="34" charset="0"/>
                <a:ea typeface="Calibri" panose="020F0502020204030204" pitchFamily="34" charset="0"/>
                <a:cs typeface="Times New Roman" panose="02020603050405020304" pitchFamily="18" charset="0"/>
              </a:rPr>
              <a:t>Gastos de defensa jurídica de la marca y homologación</a:t>
            </a:r>
            <a:r>
              <a:rPr lang="es-ES" sz="1600" dirty="0">
                <a:effectLst/>
                <a:latin typeface="HelveticaNeueLT Pro 45 Lt" panose="020B0403020202020204" pitchFamily="34" charset="0"/>
                <a:ea typeface="Calibri" panose="020F0502020204030204" pitchFamily="34" charset="0"/>
                <a:cs typeface="Times New Roman" panose="02020603050405020304" pitchFamily="18" charset="0"/>
              </a:rPr>
              <a:t>: </a:t>
            </a:r>
            <a:r>
              <a:rPr lang="es-ES" sz="1600" i="1" dirty="0">
                <a:effectLst/>
                <a:latin typeface="HelveticaNeueLT Pro 45 Lt" panose="020B0403020202020204" pitchFamily="34" charset="0"/>
                <a:ea typeface="Calibri" panose="020F0502020204030204" pitchFamily="34" charset="0"/>
                <a:cs typeface="Times New Roman" panose="02020603050405020304" pitchFamily="18" charset="0"/>
              </a:rPr>
              <a:t>registro de patentes y marcas, defensa de la marca y homologaciones y certificaciones</a:t>
            </a:r>
            <a:r>
              <a:rPr lang="es-ES" sz="1600" dirty="0">
                <a:effectLst/>
                <a:latin typeface="HelveticaNeueLT Pro 45 Lt" panose="020B0403020202020204" pitchFamily="34" charset="0"/>
                <a:ea typeface="Calibri" panose="020F0502020204030204" pitchFamily="34" charset="0"/>
                <a:cs typeface="Times New Roman" panose="02020603050405020304" pitchFamily="18" charset="0"/>
              </a:rPr>
              <a:t>.</a:t>
            </a:r>
          </a:p>
          <a:p>
            <a:pPr marL="342900" indent="-342900" algn="just">
              <a:buAutoNum type="arabicPeriod" startAt="2"/>
            </a:pPr>
            <a:endParaRPr lang="es-ES" sz="1600" dirty="0">
              <a:effectLst/>
              <a:latin typeface="HelveticaNeueLT Pro 45 Lt" panose="020B0403020202020204" pitchFamily="34" charset="0"/>
              <a:ea typeface="Calibri" panose="020F0502020204030204" pitchFamily="34" charset="0"/>
              <a:cs typeface="Times New Roman" panose="02020603050405020304" pitchFamily="18" charset="0"/>
            </a:endParaRPr>
          </a:p>
          <a:p>
            <a:pPr marL="0" indent="0" algn="just">
              <a:buNone/>
            </a:pPr>
            <a:r>
              <a:rPr lang="es-ES" sz="1600" dirty="0">
                <a:effectLst/>
                <a:latin typeface="HelveticaNeueLT Pro 45 Lt" panose="020B0403020202020204" pitchFamily="34" charset="0"/>
                <a:ea typeface="Calibri" panose="020F0502020204030204" pitchFamily="34" charset="0"/>
                <a:cs typeface="Times New Roman" panose="02020603050405020304" pitchFamily="18" charset="0"/>
              </a:rPr>
              <a:t>3. Gastos previos, de constitución y primer establecimiento</a:t>
            </a:r>
          </a:p>
        </p:txBody>
      </p:sp>
    </p:spTree>
    <p:extLst>
      <p:ext uri="{BB962C8B-B14F-4D97-AF65-F5344CB8AC3E}">
        <p14:creationId xmlns:p14="http://schemas.microsoft.com/office/powerpoint/2010/main" val="203124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E1B65577-7D46-45C0-B238-E7D4B5C02E75}"/>
              </a:ext>
            </a:extLst>
          </p:cNvPr>
          <p:cNvSpPr txBox="1">
            <a:spLocks/>
          </p:cNvSpPr>
          <p:nvPr/>
        </p:nvSpPr>
        <p:spPr>
          <a:xfrm>
            <a:off x="1192844" y="1993030"/>
            <a:ext cx="5692697" cy="7071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HelveticaNeueLT Pro 75 Bd (Títulos)"/>
                <a:ea typeface="+mj-ea"/>
                <a:cs typeface="+mj-cs"/>
              </a:defRPr>
            </a:lvl1pPr>
          </a:lstStyle>
          <a:p>
            <a:r>
              <a:rPr lang="es-ES" sz="5400" b="1" dirty="0">
                <a:solidFill>
                  <a:srgbClr val="DA291C"/>
                </a:solidFill>
                <a:latin typeface="HelveticaNeueLT Std" panose="020B0604020202020204" pitchFamily="34" charset="0"/>
              </a:rPr>
              <a:t>3) ICEX- VIVES</a:t>
            </a:r>
          </a:p>
        </p:txBody>
      </p:sp>
    </p:spTree>
    <p:extLst>
      <p:ext uri="{BB962C8B-B14F-4D97-AF65-F5344CB8AC3E}">
        <p14:creationId xmlns:p14="http://schemas.microsoft.com/office/powerpoint/2010/main" val="1096554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FE46B-5692-2C24-F017-7C3F5644C8C2}"/>
              </a:ext>
            </a:extLst>
          </p:cNvPr>
          <p:cNvSpPr>
            <a:spLocks noGrp="1"/>
          </p:cNvSpPr>
          <p:nvPr>
            <p:ph type="title"/>
          </p:nvPr>
        </p:nvSpPr>
        <p:spPr/>
        <p:txBody>
          <a:bodyPr/>
          <a:lstStyle/>
          <a:p>
            <a:br>
              <a:rPr lang="es-ES"/>
            </a:br>
            <a:r>
              <a:rPr lang="es-ES" b="1">
                <a:solidFill>
                  <a:srgbClr val="C00000"/>
                </a:solidFill>
              </a:rPr>
              <a:t>CONTEXTO</a:t>
            </a:r>
            <a:endParaRPr lang="es-ES" b="1" dirty="0">
              <a:solidFill>
                <a:srgbClr val="C00000"/>
              </a:solidFill>
            </a:endParaRPr>
          </a:p>
        </p:txBody>
      </p:sp>
      <p:sp>
        <p:nvSpPr>
          <p:cNvPr id="3" name="Marcador de contenido 2">
            <a:extLst>
              <a:ext uri="{FF2B5EF4-FFF2-40B4-BE49-F238E27FC236}">
                <a16:creationId xmlns:a16="http://schemas.microsoft.com/office/drawing/2014/main" id="{C700008D-EE63-0565-55DF-60486456D54C}"/>
              </a:ext>
            </a:extLst>
          </p:cNvPr>
          <p:cNvSpPr>
            <a:spLocks noGrp="1"/>
          </p:cNvSpPr>
          <p:nvPr>
            <p:ph idx="1"/>
          </p:nvPr>
        </p:nvSpPr>
        <p:spPr>
          <a:xfrm>
            <a:off x="628650" y="2123081"/>
            <a:ext cx="8008574" cy="763339"/>
          </a:xfrm>
        </p:spPr>
        <p:txBody>
          <a:bodyPr/>
          <a:lstStyle/>
          <a:p>
            <a:pPr marL="0" indent="0" algn="just">
              <a:buNone/>
            </a:pP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El proyecto ICEX Vives estará financiado por los fondos Next </a:t>
            </a:r>
            <a:r>
              <a:rPr lang="es-ES" sz="1800" dirty="0" err="1">
                <a:effectLst/>
                <a:latin typeface="HelveticaNeueLT Pro 45 Lt" panose="020B0403020202020204" pitchFamily="34" charset="0"/>
                <a:ea typeface="Calibri" panose="020F0502020204030204" pitchFamily="34" charset="0"/>
                <a:cs typeface="Times New Roman" panose="02020603050405020304" pitchFamily="18" charset="0"/>
              </a:rPr>
              <a:t>Generation</a:t>
            </a: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 EU dentro del Plan de Recuperación, Transformación y Resiliencia.</a:t>
            </a:r>
            <a:endParaRPr lang="es-ES" dirty="0"/>
          </a:p>
        </p:txBody>
      </p:sp>
      <p:pic>
        <p:nvPicPr>
          <p:cNvPr id="4" name="Picture 2" descr="ICEX España Exportación e Inversiones, E.P.E &gt;&gt; Qué es ICEX Vives">
            <a:extLst>
              <a:ext uri="{FF2B5EF4-FFF2-40B4-BE49-F238E27FC236}">
                <a16:creationId xmlns:a16="http://schemas.microsoft.com/office/drawing/2014/main" id="{D7D123D1-50FD-CD25-E385-261230105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7" y="3319463"/>
            <a:ext cx="9144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418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FE46B-5692-2C24-F017-7C3F5644C8C2}"/>
              </a:ext>
            </a:extLst>
          </p:cNvPr>
          <p:cNvSpPr>
            <a:spLocks noGrp="1"/>
          </p:cNvSpPr>
          <p:nvPr>
            <p:ph type="title"/>
          </p:nvPr>
        </p:nvSpPr>
        <p:spPr>
          <a:xfrm>
            <a:off x="628650" y="2103437"/>
            <a:ext cx="7886700" cy="1325563"/>
          </a:xfrm>
        </p:spPr>
        <p:txBody>
          <a:bodyPr/>
          <a:lstStyle/>
          <a:p>
            <a:br>
              <a:rPr lang="es-ES" dirty="0"/>
            </a:br>
            <a:r>
              <a:rPr lang="es-ES" b="1" dirty="0">
                <a:solidFill>
                  <a:srgbClr val="C00000"/>
                </a:solidFill>
              </a:rPr>
              <a:t>OBJETO</a:t>
            </a:r>
          </a:p>
        </p:txBody>
      </p:sp>
      <p:sp>
        <p:nvSpPr>
          <p:cNvPr id="3" name="Marcador de contenido 2">
            <a:extLst>
              <a:ext uri="{FF2B5EF4-FFF2-40B4-BE49-F238E27FC236}">
                <a16:creationId xmlns:a16="http://schemas.microsoft.com/office/drawing/2014/main" id="{C700008D-EE63-0565-55DF-60486456D54C}"/>
              </a:ext>
            </a:extLst>
          </p:cNvPr>
          <p:cNvSpPr>
            <a:spLocks noGrp="1"/>
          </p:cNvSpPr>
          <p:nvPr>
            <p:ph idx="1"/>
          </p:nvPr>
        </p:nvSpPr>
        <p:spPr>
          <a:xfrm>
            <a:off x="628650" y="3536414"/>
            <a:ext cx="7667051" cy="2221908"/>
          </a:xfrm>
        </p:spPr>
        <p:txBody>
          <a:bodyPr/>
          <a:lstStyle/>
          <a:p>
            <a:pPr marL="0" indent="0" algn="just">
              <a:buNone/>
            </a:pPr>
            <a:r>
              <a:rPr lang="es-ES" sz="1800" b="1" dirty="0">
                <a:effectLst/>
                <a:latin typeface="HelveticaNeueLT Pro 45 Lt" panose="020B0403020202020204" pitchFamily="34" charset="0"/>
                <a:ea typeface="Calibri" panose="020F0502020204030204" pitchFamily="34" charset="0"/>
                <a:cs typeface="Times New Roman" panose="02020603050405020304" pitchFamily="18" charset="0"/>
              </a:rPr>
              <a:t>ICEX Vives es un novedoso proyecto formativo,</a:t>
            </a: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 en el que ayudamos a impulsar la internacionalización de las empresas españolas conectándolas con talento joven con </a:t>
            </a:r>
            <a:r>
              <a:rPr lang="es-ES" sz="1800" b="1" dirty="0">
                <a:effectLst/>
                <a:latin typeface="HelveticaNeueLT Pro 45 Lt" panose="020B0403020202020204" pitchFamily="34" charset="0"/>
                <a:ea typeface="Calibri" panose="020F0502020204030204" pitchFamily="34" charset="0"/>
                <a:cs typeface="Times New Roman" panose="02020603050405020304" pitchFamily="18" charset="0"/>
              </a:rPr>
              <a:t>coste cero para tu empresa</a:t>
            </a: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 Una experiencia única que tiene lugar en empresas o entidades españolas internacionalizadas en el extranjero. </a:t>
            </a:r>
            <a:r>
              <a:rPr lang="es-ES" sz="1800" b="1" dirty="0">
                <a:effectLst/>
                <a:latin typeface="HelveticaNeueLT Pro 45 Lt" panose="020B0403020202020204" pitchFamily="34" charset="0"/>
                <a:ea typeface="Calibri" panose="020F0502020204030204" pitchFamily="34" charset="0"/>
                <a:cs typeface="Times New Roman" panose="02020603050405020304" pitchFamily="18" charset="0"/>
              </a:rPr>
              <a:t>ICEX Vives</a:t>
            </a: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 prevé la oferta de 2000 prácticas con una duración entre 6 y </a:t>
            </a:r>
            <a:r>
              <a:rPr lang="es-ES" sz="1800" dirty="0">
                <a:latin typeface="HelveticaNeueLT Pro 45 Lt" panose="020B0403020202020204" pitchFamily="34" charset="0"/>
                <a:cs typeface="Times New Roman" panose="02020603050405020304" pitchFamily="18" charset="0"/>
              </a:rPr>
              <a:t>12 meses ampliable a 24 meses</a:t>
            </a:r>
          </a:p>
        </p:txBody>
      </p:sp>
      <p:pic>
        <p:nvPicPr>
          <p:cNvPr id="2050" name="Picture 2" descr="Proyecto ICEX Vives coste cero">
            <a:extLst>
              <a:ext uri="{FF2B5EF4-FFF2-40B4-BE49-F238E27FC236}">
                <a16:creationId xmlns:a16="http://schemas.microsoft.com/office/drawing/2014/main" id="{8CFE944D-0A3F-58FA-F1DF-B171C6D2F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25" y="988219"/>
            <a:ext cx="9144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019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FE46B-5692-2C24-F017-7C3F5644C8C2}"/>
              </a:ext>
            </a:extLst>
          </p:cNvPr>
          <p:cNvSpPr>
            <a:spLocks noGrp="1"/>
          </p:cNvSpPr>
          <p:nvPr>
            <p:ph type="title"/>
          </p:nvPr>
        </p:nvSpPr>
        <p:spPr/>
        <p:txBody>
          <a:bodyPr/>
          <a:lstStyle/>
          <a:p>
            <a:br>
              <a:rPr lang="es-ES" dirty="0"/>
            </a:br>
            <a:r>
              <a:rPr lang="es-ES" b="1" dirty="0">
                <a:solidFill>
                  <a:srgbClr val="C00000"/>
                </a:solidFill>
              </a:rPr>
              <a:t>BENEFICIARIOS</a:t>
            </a:r>
          </a:p>
        </p:txBody>
      </p:sp>
      <p:sp>
        <p:nvSpPr>
          <p:cNvPr id="3" name="Marcador de contenido 2">
            <a:extLst>
              <a:ext uri="{FF2B5EF4-FFF2-40B4-BE49-F238E27FC236}">
                <a16:creationId xmlns:a16="http://schemas.microsoft.com/office/drawing/2014/main" id="{C700008D-EE63-0565-55DF-60486456D54C}"/>
              </a:ext>
            </a:extLst>
          </p:cNvPr>
          <p:cNvSpPr>
            <a:spLocks noGrp="1"/>
          </p:cNvSpPr>
          <p:nvPr>
            <p:ph idx="1"/>
          </p:nvPr>
        </p:nvSpPr>
        <p:spPr>
          <a:xfrm>
            <a:off x="1366093" y="2024149"/>
            <a:ext cx="7149257" cy="1751683"/>
          </a:xfrm>
        </p:spPr>
        <p:txBody>
          <a:bodyPr/>
          <a:lstStyle/>
          <a:p>
            <a:pPr marL="0" indent="0">
              <a:buNone/>
            </a:pPr>
            <a:r>
              <a:rPr lang="es-ES" dirty="0">
                <a:latin typeface="HelveticaNeueLT Pro 45 Lt" panose="020B0403020202020204" pitchFamily="34" charset="0"/>
                <a:cs typeface="Times New Roman" panose="02020603050405020304" pitchFamily="18" charset="0"/>
              </a:rPr>
              <a:t>Empresa, legalmente constituida en España, con un proyecto de internacionalización que busque talento joven.</a:t>
            </a:r>
          </a:p>
        </p:txBody>
      </p:sp>
      <p:pic>
        <p:nvPicPr>
          <p:cNvPr id="5" name="Imagen 4">
            <a:extLst>
              <a:ext uri="{FF2B5EF4-FFF2-40B4-BE49-F238E27FC236}">
                <a16:creationId xmlns:a16="http://schemas.microsoft.com/office/drawing/2014/main" id="{8104CBC5-DA74-1C9A-E960-9A7F05E8CD03}"/>
              </a:ext>
            </a:extLst>
          </p:cNvPr>
          <p:cNvPicPr>
            <a:picLocks noChangeAspect="1"/>
          </p:cNvPicPr>
          <p:nvPr/>
        </p:nvPicPr>
        <p:blipFill>
          <a:blip r:embed="rId2"/>
          <a:stretch>
            <a:fillRect/>
          </a:stretch>
        </p:blipFill>
        <p:spPr>
          <a:xfrm>
            <a:off x="204787" y="4109292"/>
            <a:ext cx="8734425" cy="1104900"/>
          </a:xfrm>
          <a:prstGeom prst="rect">
            <a:avLst/>
          </a:prstGeom>
        </p:spPr>
      </p:pic>
    </p:spTree>
    <p:extLst>
      <p:ext uri="{BB962C8B-B14F-4D97-AF65-F5344CB8AC3E}">
        <p14:creationId xmlns:p14="http://schemas.microsoft.com/office/powerpoint/2010/main" val="2440022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FE46B-5692-2C24-F017-7C3F5644C8C2}"/>
              </a:ext>
            </a:extLst>
          </p:cNvPr>
          <p:cNvSpPr>
            <a:spLocks noGrp="1"/>
          </p:cNvSpPr>
          <p:nvPr>
            <p:ph type="title"/>
          </p:nvPr>
        </p:nvSpPr>
        <p:spPr/>
        <p:txBody>
          <a:bodyPr/>
          <a:lstStyle/>
          <a:p>
            <a:br>
              <a:rPr lang="es-ES" dirty="0"/>
            </a:br>
            <a:r>
              <a:rPr lang="es-ES" b="1" dirty="0">
                <a:solidFill>
                  <a:srgbClr val="C00000"/>
                </a:solidFill>
              </a:rPr>
              <a:t>FUNCIONAMIENTO</a:t>
            </a:r>
          </a:p>
        </p:txBody>
      </p:sp>
      <p:sp>
        <p:nvSpPr>
          <p:cNvPr id="3" name="Marcador de contenido 2">
            <a:extLst>
              <a:ext uri="{FF2B5EF4-FFF2-40B4-BE49-F238E27FC236}">
                <a16:creationId xmlns:a16="http://schemas.microsoft.com/office/drawing/2014/main" id="{C700008D-EE63-0565-55DF-60486456D54C}"/>
              </a:ext>
            </a:extLst>
          </p:cNvPr>
          <p:cNvSpPr>
            <a:spLocks noGrp="1"/>
          </p:cNvSpPr>
          <p:nvPr>
            <p:ph idx="1"/>
          </p:nvPr>
        </p:nvSpPr>
        <p:spPr>
          <a:xfrm>
            <a:off x="628650" y="1690690"/>
            <a:ext cx="7886700" cy="4445706"/>
          </a:xfrm>
        </p:spPr>
        <p:txBody>
          <a:bodyPr/>
          <a:lstStyle/>
          <a:p>
            <a:pPr marL="0" indent="0">
              <a:buNone/>
            </a:pPr>
            <a:r>
              <a:rPr lang="es-ES" sz="2000" dirty="0">
                <a:latin typeface="HelveticaNeueLT Pro 45 Lt" panose="020B0403020202020204" pitchFamily="34" charset="0"/>
                <a:cs typeface="Times New Roman" panose="02020603050405020304" pitchFamily="18" charset="0"/>
              </a:rPr>
              <a:t>Los jóvenes inscritos en el programa solicitan las prácticas en las empresas en las que están interesados.</a:t>
            </a:r>
          </a:p>
          <a:p>
            <a:pPr marL="0" indent="0">
              <a:buNone/>
            </a:pPr>
            <a:r>
              <a:rPr lang="es-ES" sz="2000" dirty="0">
                <a:latin typeface="HelveticaNeueLT Pro 45 Lt" panose="020B0403020202020204" pitchFamily="34" charset="0"/>
                <a:cs typeface="Times New Roman" panose="02020603050405020304" pitchFamily="18" charset="0"/>
              </a:rPr>
              <a:t>Las empresas, cuyos </a:t>
            </a:r>
            <a:r>
              <a:rPr lang="es-ES" sz="2000" b="1" dirty="0">
                <a:latin typeface="HelveticaNeueLT Pro 45 Lt" panose="020B0403020202020204" pitchFamily="34" charset="0"/>
                <a:cs typeface="Times New Roman" panose="02020603050405020304" pitchFamily="18" charset="0"/>
              </a:rPr>
              <a:t>programas formativos </a:t>
            </a:r>
            <a:r>
              <a:rPr lang="es-ES" sz="2000" dirty="0">
                <a:latin typeface="HelveticaNeueLT Pro 45 Lt" panose="020B0403020202020204" pitchFamily="34" charset="0"/>
                <a:cs typeface="Times New Roman" panose="02020603050405020304" pitchFamily="18" charset="0"/>
              </a:rPr>
              <a:t>hayan sido previamente aprobados por ICEX, tienen acceso a los datos de los jóvenes.</a:t>
            </a:r>
          </a:p>
          <a:p>
            <a:pPr marL="0" indent="0">
              <a:buNone/>
            </a:pPr>
            <a:r>
              <a:rPr lang="es-ES" sz="2000" dirty="0">
                <a:latin typeface="HelveticaNeueLT Pro 45 Lt" panose="020B0403020202020204" pitchFamily="34" charset="0"/>
                <a:cs typeface="Times New Roman" panose="02020603050405020304" pitchFamily="18" charset="0"/>
              </a:rPr>
              <a:t>Cuando ambas partes interesadas coinciden...</a:t>
            </a:r>
          </a:p>
          <a:p>
            <a:pPr marL="0" indent="0">
              <a:buNone/>
            </a:pPr>
            <a:r>
              <a:rPr lang="es-ES" sz="2000" dirty="0">
                <a:latin typeface="HelveticaNeueLT Pro 45 Lt" panose="020B0403020202020204" pitchFamily="34" charset="0"/>
                <a:cs typeface="Times New Roman" panose="02020603050405020304" pitchFamily="18" charset="0"/>
              </a:rPr>
              <a:t>Algunos ejemplos para conocer las ofertas que te propondremos en ICEX Vives:</a:t>
            </a:r>
          </a:p>
          <a:p>
            <a:pPr lvl="1">
              <a:buFont typeface="Wingdings" panose="05000000000000000000" pitchFamily="2" charset="2"/>
              <a:buChar char="q"/>
            </a:pPr>
            <a:r>
              <a:rPr lang="es-ES" sz="2000" dirty="0">
                <a:latin typeface="HelveticaNeueLT Pro 45 Lt" panose="020B0403020202020204" pitchFamily="34" charset="0"/>
                <a:cs typeface="Times New Roman" panose="02020603050405020304" pitchFamily="18" charset="0"/>
              </a:rPr>
              <a:t>      </a:t>
            </a:r>
            <a:r>
              <a:rPr lang="es-ES" sz="1800" dirty="0">
                <a:latin typeface="HelveticaNeueLT Pro 45 Lt" panose="020B0403020202020204" pitchFamily="34" charset="0"/>
                <a:cs typeface="Times New Roman" panose="02020603050405020304" pitchFamily="18" charset="0"/>
              </a:rPr>
              <a:t>Jefe de cocina en hotel</a:t>
            </a:r>
          </a:p>
          <a:p>
            <a:pPr lvl="1">
              <a:buFont typeface="Wingdings" panose="05000000000000000000" pitchFamily="2" charset="2"/>
              <a:buChar char="q"/>
            </a:pPr>
            <a:r>
              <a:rPr lang="es-ES" sz="1800" dirty="0">
                <a:latin typeface="HelveticaNeueLT Pro 45 Lt" panose="020B0403020202020204" pitchFamily="34" charset="0"/>
                <a:cs typeface="Times New Roman" panose="02020603050405020304" pitchFamily="18" charset="0"/>
              </a:rPr>
              <a:t>      Comercial de exportación</a:t>
            </a:r>
          </a:p>
          <a:p>
            <a:pPr lvl="1">
              <a:buFont typeface="Wingdings" panose="05000000000000000000" pitchFamily="2" charset="2"/>
              <a:buChar char="q"/>
            </a:pPr>
            <a:r>
              <a:rPr lang="es-ES" sz="1800" dirty="0">
                <a:latin typeface="HelveticaNeueLT Pro 45 Lt" panose="020B0403020202020204" pitchFamily="34" charset="0"/>
                <a:cs typeface="Times New Roman" panose="02020603050405020304" pitchFamily="18" charset="0"/>
              </a:rPr>
              <a:t>      Analista de planificación logística</a:t>
            </a:r>
          </a:p>
          <a:p>
            <a:pPr lvl="1">
              <a:buFont typeface="Wingdings" panose="05000000000000000000" pitchFamily="2" charset="2"/>
              <a:buChar char="q"/>
            </a:pPr>
            <a:r>
              <a:rPr lang="es-ES" sz="1800" dirty="0">
                <a:latin typeface="HelveticaNeueLT Pro 45 Lt" panose="020B0403020202020204" pitchFamily="34" charset="0"/>
                <a:cs typeface="Times New Roman" panose="02020603050405020304" pitchFamily="18" charset="0"/>
              </a:rPr>
              <a:t>      Especialista en </a:t>
            </a:r>
            <a:r>
              <a:rPr lang="es-ES" sz="1800" dirty="0" err="1">
                <a:latin typeface="HelveticaNeueLT Pro 45 Lt" panose="020B0403020202020204" pitchFamily="34" charset="0"/>
                <a:cs typeface="Times New Roman" panose="02020603050405020304" pitchFamily="18" charset="0"/>
              </a:rPr>
              <a:t>eCommerce</a:t>
            </a:r>
            <a:r>
              <a:rPr lang="es-ES" sz="1800" dirty="0">
                <a:latin typeface="HelveticaNeueLT Pro 45 Lt" panose="020B0403020202020204" pitchFamily="34" charset="0"/>
                <a:cs typeface="Times New Roman" panose="02020603050405020304" pitchFamily="18" charset="0"/>
              </a:rPr>
              <a:t> y logística</a:t>
            </a:r>
          </a:p>
          <a:p>
            <a:pPr marL="0" indent="0">
              <a:buNone/>
            </a:pPr>
            <a:endParaRPr lang="es-ES" sz="2000" dirty="0">
              <a:latin typeface="HelveticaNeueLT Pro 45 Lt" panose="020B0403020202020204" pitchFamily="34" charset="0"/>
              <a:cs typeface="Times New Roman" panose="02020603050405020304" pitchFamily="18" charset="0"/>
            </a:endParaRPr>
          </a:p>
        </p:txBody>
      </p:sp>
    </p:spTree>
    <p:extLst>
      <p:ext uri="{BB962C8B-B14F-4D97-AF65-F5344CB8AC3E}">
        <p14:creationId xmlns:p14="http://schemas.microsoft.com/office/powerpoint/2010/main" val="785325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FE46B-5692-2C24-F017-7C3F5644C8C2}"/>
              </a:ext>
            </a:extLst>
          </p:cNvPr>
          <p:cNvSpPr>
            <a:spLocks noGrp="1"/>
          </p:cNvSpPr>
          <p:nvPr>
            <p:ph type="title"/>
          </p:nvPr>
        </p:nvSpPr>
        <p:spPr/>
        <p:txBody>
          <a:bodyPr/>
          <a:lstStyle/>
          <a:p>
            <a:br>
              <a:rPr lang="es-ES" dirty="0"/>
            </a:br>
            <a:r>
              <a:rPr lang="es-ES" b="1" dirty="0">
                <a:solidFill>
                  <a:srgbClr val="C00000"/>
                </a:solidFill>
              </a:rPr>
              <a:t>CONDICIONES</a:t>
            </a:r>
          </a:p>
        </p:txBody>
      </p:sp>
      <p:sp>
        <p:nvSpPr>
          <p:cNvPr id="3" name="Marcador de contenido 2">
            <a:extLst>
              <a:ext uri="{FF2B5EF4-FFF2-40B4-BE49-F238E27FC236}">
                <a16:creationId xmlns:a16="http://schemas.microsoft.com/office/drawing/2014/main" id="{C700008D-EE63-0565-55DF-60486456D54C}"/>
              </a:ext>
            </a:extLst>
          </p:cNvPr>
          <p:cNvSpPr>
            <a:spLocks noGrp="1"/>
          </p:cNvSpPr>
          <p:nvPr>
            <p:ph idx="1"/>
          </p:nvPr>
        </p:nvSpPr>
        <p:spPr>
          <a:xfrm>
            <a:off x="892366" y="1905917"/>
            <a:ext cx="7886700" cy="3355261"/>
          </a:xfrm>
        </p:spPr>
        <p:txBody>
          <a:bodyPr/>
          <a:lstStyle/>
          <a:p>
            <a:r>
              <a:rPr lang="es-ES" sz="1800" dirty="0">
                <a:latin typeface="HelveticaNeueLT Pro 45 Lt" panose="020B0403020202020204" pitchFamily="34" charset="0"/>
                <a:cs typeface="Times New Roman" panose="02020603050405020304" pitchFamily="18" charset="0"/>
              </a:rPr>
              <a:t>ICEX cubre el </a:t>
            </a:r>
            <a:r>
              <a:rPr lang="es-ES" sz="1800" b="1" dirty="0">
                <a:latin typeface="HelveticaNeueLT Pro 45 Lt" panose="020B0403020202020204" pitchFamily="34" charset="0"/>
                <a:cs typeface="Times New Roman" panose="02020603050405020304" pitchFamily="18" charset="0"/>
              </a:rPr>
              <a:t>100% del coste </a:t>
            </a:r>
            <a:r>
              <a:rPr lang="es-ES" sz="1800" dirty="0">
                <a:latin typeface="HelveticaNeueLT Pro 45 Lt" panose="020B0403020202020204" pitchFamily="34" charset="0"/>
                <a:cs typeface="Times New Roman" panose="02020603050405020304" pitchFamily="18" charset="0"/>
              </a:rPr>
              <a:t>de la práctica formativa, incluyendo un seguro médico y de asistencia en viaje.</a:t>
            </a:r>
          </a:p>
          <a:p>
            <a:r>
              <a:rPr lang="es-ES" sz="1800" dirty="0">
                <a:latin typeface="HelveticaNeueLT Pro 45 Lt" panose="020B0403020202020204" pitchFamily="34" charset="0"/>
                <a:cs typeface="Times New Roman" panose="02020603050405020304" pitchFamily="18" charset="0"/>
              </a:rPr>
              <a:t>ICEX se encarga de toda la </a:t>
            </a:r>
            <a:r>
              <a:rPr lang="es-ES" sz="1800" b="1" dirty="0">
                <a:latin typeface="HelveticaNeueLT Pro 45 Lt" panose="020B0403020202020204" pitchFamily="34" charset="0"/>
                <a:cs typeface="Times New Roman" panose="02020603050405020304" pitchFamily="18" charset="0"/>
              </a:rPr>
              <a:t>gestión administrativa </a:t>
            </a:r>
            <a:r>
              <a:rPr lang="es-ES" sz="1800" dirty="0">
                <a:latin typeface="HelveticaNeueLT Pro 45 Lt" panose="020B0403020202020204" pitchFamily="34" charset="0"/>
                <a:cs typeface="Times New Roman" panose="02020603050405020304" pitchFamily="18" charset="0"/>
              </a:rPr>
              <a:t>de la práctica: ingreso de las dotaciones, cotizaciones a la Seguridad Social y retenciones fiscales.</a:t>
            </a:r>
          </a:p>
          <a:p>
            <a:r>
              <a:rPr lang="es-ES" sz="1800" dirty="0">
                <a:latin typeface="HelveticaNeueLT Pro 45 Lt" panose="020B0403020202020204" pitchFamily="34" charset="0"/>
                <a:cs typeface="Times New Roman" panose="02020603050405020304" pitchFamily="18" charset="0"/>
              </a:rPr>
              <a:t>ICEX, a través de su red de Oficinas Económicas y Comerciales asiste a la empresa en la </a:t>
            </a:r>
            <a:r>
              <a:rPr lang="es-ES" sz="1800" b="1" dirty="0">
                <a:latin typeface="HelveticaNeueLT Pro 45 Lt" panose="020B0403020202020204" pitchFamily="34" charset="0"/>
                <a:cs typeface="Times New Roman" panose="02020603050405020304" pitchFamily="18" charset="0"/>
              </a:rPr>
              <a:t>obtención de visados </a:t>
            </a:r>
            <a:r>
              <a:rPr lang="es-ES" sz="1800" dirty="0">
                <a:latin typeface="HelveticaNeueLT Pro 45 Lt" panose="020B0403020202020204" pitchFamily="34" charset="0"/>
                <a:cs typeface="Times New Roman" panose="02020603050405020304" pitchFamily="18" charset="0"/>
              </a:rPr>
              <a:t>y se convierte en responsable y tutor de la práctica formativa ante las autoridades de destino.</a:t>
            </a:r>
          </a:p>
          <a:p>
            <a:r>
              <a:rPr lang="es-ES" sz="1800" dirty="0">
                <a:latin typeface="HelveticaNeueLT Pro 45 Lt" panose="020B0403020202020204" pitchFamily="34" charset="0"/>
                <a:cs typeface="Times New Roman" panose="02020603050405020304" pitchFamily="18" charset="0"/>
              </a:rPr>
              <a:t>ICEX Vives facilita la participación de pymes y </a:t>
            </a:r>
            <a:r>
              <a:rPr lang="es-ES" sz="1800" dirty="0" err="1">
                <a:latin typeface="HelveticaNeueLT Pro 45 Lt" panose="020B0403020202020204" pitchFamily="34" charset="0"/>
                <a:cs typeface="Times New Roman" panose="02020603050405020304" pitchFamily="18" charset="0"/>
              </a:rPr>
              <a:t>start</a:t>
            </a:r>
            <a:r>
              <a:rPr lang="es-ES" sz="1800" dirty="0">
                <a:latin typeface="HelveticaNeueLT Pro 45 Lt" panose="020B0403020202020204" pitchFamily="34" charset="0"/>
                <a:cs typeface="Times New Roman" panose="02020603050405020304" pitchFamily="18" charset="0"/>
              </a:rPr>
              <a:t>-ups: no se necesita sede propia en destino, la Oficina Económica y Comercial busca </a:t>
            </a:r>
            <a:r>
              <a:rPr lang="es-ES" sz="1800" b="1" dirty="0">
                <a:latin typeface="HelveticaNeueLT Pro 45 Lt" panose="020B0403020202020204" pitchFamily="34" charset="0"/>
                <a:cs typeface="Times New Roman" panose="02020603050405020304" pitchFamily="18" charset="0"/>
              </a:rPr>
              <a:t>entidades anfitrionas </a:t>
            </a:r>
            <a:r>
              <a:rPr lang="es-ES" sz="1800" dirty="0">
                <a:latin typeface="HelveticaNeueLT Pro 45 Lt" panose="020B0403020202020204" pitchFamily="34" charset="0"/>
                <a:cs typeface="Times New Roman" panose="02020603050405020304" pitchFamily="18" charset="0"/>
              </a:rPr>
              <a:t>donde desarrollar la práctica: socios locales, Cámaras de Comercio u otras empresas españolas.</a:t>
            </a:r>
          </a:p>
          <a:p>
            <a:pPr marL="0" indent="0">
              <a:buNone/>
            </a:pPr>
            <a:endParaRPr lang="es-ES" sz="1800" dirty="0">
              <a:latin typeface="HelveticaNeueLT Pro 45 Lt" panose="020B0403020202020204" pitchFamily="34" charset="0"/>
              <a:cs typeface="Times New Roman" panose="02020603050405020304" pitchFamily="18" charset="0"/>
            </a:endParaRPr>
          </a:p>
        </p:txBody>
      </p:sp>
    </p:spTree>
    <p:extLst>
      <p:ext uri="{BB962C8B-B14F-4D97-AF65-F5344CB8AC3E}">
        <p14:creationId xmlns:p14="http://schemas.microsoft.com/office/powerpoint/2010/main" val="3406731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FE46B-5692-2C24-F017-7C3F5644C8C2}"/>
              </a:ext>
            </a:extLst>
          </p:cNvPr>
          <p:cNvSpPr>
            <a:spLocks noGrp="1"/>
          </p:cNvSpPr>
          <p:nvPr>
            <p:ph type="title"/>
          </p:nvPr>
        </p:nvSpPr>
        <p:spPr/>
        <p:txBody>
          <a:bodyPr/>
          <a:lstStyle/>
          <a:p>
            <a:br>
              <a:rPr lang="es-ES" dirty="0"/>
            </a:br>
            <a:r>
              <a:rPr lang="es-ES" b="1" dirty="0">
                <a:solidFill>
                  <a:srgbClr val="C00000"/>
                </a:solidFill>
              </a:rPr>
              <a:t>DURACIÓN</a:t>
            </a:r>
          </a:p>
        </p:txBody>
      </p:sp>
      <p:sp>
        <p:nvSpPr>
          <p:cNvPr id="4" name="CuadroTexto 3">
            <a:extLst>
              <a:ext uri="{FF2B5EF4-FFF2-40B4-BE49-F238E27FC236}">
                <a16:creationId xmlns:a16="http://schemas.microsoft.com/office/drawing/2014/main" id="{9FF1D08A-FEA4-D687-9413-F4B0DFE48836}"/>
              </a:ext>
            </a:extLst>
          </p:cNvPr>
          <p:cNvSpPr txBox="1"/>
          <p:nvPr/>
        </p:nvSpPr>
        <p:spPr>
          <a:xfrm>
            <a:off x="1660792" y="2096656"/>
            <a:ext cx="5599323" cy="2729978"/>
          </a:xfrm>
          <a:prstGeom prst="rect">
            <a:avLst/>
          </a:prstGeom>
          <a:noFill/>
        </p:spPr>
        <p:txBody>
          <a:bodyPr wrap="square">
            <a:spAutoFit/>
          </a:bodyPr>
          <a:lstStyle/>
          <a:p>
            <a:pPr>
              <a:lnSpc>
                <a:spcPct val="107000"/>
              </a:lnSpc>
              <a:spcAft>
                <a:spcPts val="800"/>
              </a:spcAft>
            </a:pP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De 6 a 12 meses (prorrogable hasta 24 meses).</a:t>
            </a:r>
          </a:p>
          <a:p>
            <a:pPr>
              <a:lnSpc>
                <a:spcPct val="107000"/>
              </a:lnSpc>
              <a:spcAft>
                <a:spcPts val="800"/>
              </a:spcAft>
            </a:pP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Podrá solicitarse a partir de enero 2023.</a:t>
            </a:r>
          </a:p>
          <a:p>
            <a:pPr>
              <a:lnSpc>
                <a:spcPct val="107000"/>
              </a:lnSpc>
              <a:spcAft>
                <a:spcPts val="800"/>
              </a:spcAft>
            </a:pP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s-ES" dirty="0">
              <a:latin typeface="HelveticaNeueLT Pro 45 Lt" panose="020B0403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sz="1800" dirty="0">
              <a:effectLst/>
              <a:latin typeface="HelveticaNeueLT Pro 45 Lt" panose="020B04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600" dirty="0">
                <a:effectLst/>
                <a:latin typeface="Arial" panose="020B0604020202020204" pitchFamily="34" charset="0"/>
                <a:ea typeface="Calibri" panose="020F0502020204030204" pitchFamily="34" charset="0"/>
                <a:cs typeface="Times New Roman" panose="02020603050405020304" pitchFamily="18" charset="0"/>
              </a:rPr>
              <a:t>        Para más información: informacion@icex.es</a:t>
            </a:r>
            <a:endParaRPr lang="es-ES" sz="1800" dirty="0">
              <a:effectLst/>
              <a:latin typeface="HelveticaNeueLT Pro 45 Lt" panose="020B04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941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EF6131F-8D9F-67FC-15C6-6281A41878F9}"/>
              </a:ext>
            </a:extLst>
          </p:cNvPr>
          <p:cNvSpPr txBox="1"/>
          <p:nvPr/>
        </p:nvSpPr>
        <p:spPr>
          <a:xfrm>
            <a:off x="1869330" y="2042365"/>
            <a:ext cx="3550969" cy="1569660"/>
          </a:xfrm>
          <a:prstGeom prst="rect">
            <a:avLst/>
          </a:prstGeom>
          <a:noFill/>
        </p:spPr>
        <p:txBody>
          <a:bodyPr wrap="square" rtlCol="0">
            <a:spAutoFit/>
          </a:bodyPr>
          <a:lstStyle/>
          <a:p>
            <a:pPr marL="342900" indent="-342900">
              <a:buFont typeface="+mj-lt"/>
              <a:buAutoNum type="arabicPeriod"/>
            </a:pPr>
            <a:r>
              <a:rPr lang="es-ES" sz="3200" dirty="0">
                <a:latin typeface="HelveticaNeueLT Pro 45 Lt" panose="020B0403020202020204" pitchFamily="34" charset="0"/>
                <a:cs typeface="Times New Roman" panose="02020603050405020304" pitchFamily="18" charset="0"/>
              </a:rPr>
              <a:t>	Icex-Brexit</a:t>
            </a:r>
          </a:p>
          <a:p>
            <a:pPr marL="342900" indent="-342900">
              <a:buFont typeface="+mj-lt"/>
              <a:buAutoNum type="arabicPeriod"/>
            </a:pPr>
            <a:r>
              <a:rPr lang="es-ES" sz="3200" dirty="0">
                <a:latin typeface="HelveticaNeueLT Pro 45 Lt" panose="020B0403020202020204" pitchFamily="34" charset="0"/>
                <a:cs typeface="Times New Roman" panose="02020603050405020304" pitchFamily="18" charset="0"/>
              </a:rPr>
              <a:t>	Localiza</a:t>
            </a:r>
          </a:p>
          <a:p>
            <a:pPr marL="342900" indent="-342900">
              <a:buFont typeface="+mj-lt"/>
              <a:buAutoNum type="arabicPeriod"/>
            </a:pPr>
            <a:r>
              <a:rPr lang="es-ES" sz="3200" dirty="0">
                <a:latin typeface="HelveticaNeueLT Pro 45 Lt" panose="020B0403020202020204" pitchFamily="34" charset="0"/>
                <a:cs typeface="Times New Roman" panose="02020603050405020304" pitchFamily="18" charset="0"/>
              </a:rPr>
              <a:t>	Vives</a:t>
            </a:r>
          </a:p>
        </p:txBody>
      </p:sp>
      <p:sp>
        <p:nvSpPr>
          <p:cNvPr id="6" name="CuadroTexto 5">
            <a:extLst>
              <a:ext uri="{FF2B5EF4-FFF2-40B4-BE49-F238E27FC236}">
                <a16:creationId xmlns:a16="http://schemas.microsoft.com/office/drawing/2014/main" id="{2AAFECDE-15DC-67AB-2EAE-5D72DB506274}"/>
              </a:ext>
            </a:extLst>
          </p:cNvPr>
          <p:cNvSpPr txBox="1"/>
          <p:nvPr/>
        </p:nvSpPr>
        <p:spPr>
          <a:xfrm>
            <a:off x="1356060" y="1214476"/>
            <a:ext cx="4577508" cy="646331"/>
          </a:xfrm>
          <a:prstGeom prst="rect">
            <a:avLst/>
          </a:prstGeom>
          <a:noFill/>
        </p:spPr>
        <p:txBody>
          <a:bodyPr wrap="square">
            <a:spAutoFit/>
          </a:bodyPr>
          <a:lstStyle/>
          <a:p>
            <a:r>
              <a:rPr lang="es-ES" sz="3600" b="1" dirty="0">
                <a:solidFill>
                  <a:srgbClr val="C00000"/>
                </a:solidFill>
              </a:rPr>
              <a:t>ÍNDICE</a:t>
            </a:r>
            <a:endParaRPr lang="es-ES" sz="3600" dirty="0"/>
          </a:p>
        </p:txBody>
      </p:sp>
    </p:spTree>
    <p:extLst>
      <p:ext uri="{BB962C8B-B14F-4D97-AF65-F5344CB8AC3E}">
        <p14:creationId xmlns:p14="http://schemas.microsoft.com/office/powerpoint/2010/main" val="899137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325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D474673-5080-5294-E298-CDE848EEF3E4}"/>
              </a:ext>
            </a:extLst>
          </p:cNvPr>
          <p:cNvPicPr>
            <a:picLocks noChangeAspect="1"/>
          </p:cNvPicPr>
          <p:nvPr/>
        </p:nvPicPr>
        <p:blipFill rotWithShape="1">
          <a:blip r:embed="rId2"/>
          <a:srcRect t="5315"/>
          <a:stretch/>
        </p:blipFill>
        <p:spPr>
          <a:xfrm>
            <a:off x="2924938" y="1729648"/>
            <a:ext cx="6219062" cy="4737848"/>
          </a:xfrm>
          <a:prstGeom prst="rect">
            <a:avLst/>
          </a:prstGeom>
        </p:spPr>
      </p:pic>
      <p:sp>
        <p:nvSpPr>
          <p:cNvPr id="6" name="Título 3">
            <a:extLst>
              <a:ext uri="{FF2B5EF4-FFF2-40B4-BE49-F238E27FC236}">
                <a16:creationId xmlns:a16="http://schemas.microsoft.com/office/drawing/2014/main" id="{E1B65577-7D46-45C0-B238-E7D4B5C02E75}"/>
              </a:ext>
            </a:extLst>
          </p:cNvPr>
          <p:cNvSpPr txBox="1">
            <a:spLocks/>
          </p:cNvSpPr>
          <p:nvPr/>
        </p:nvSpPr>
        <p:spPr>
          <a:xfrm>
            <a:off x="664035" y="924394"/>
            <a:ext cx="4811348" cy="7071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HelveticaNeueLT Pro 75 Bd (Títulos)"/>
                <a:ea typeface="+mj-ea"/>
                <a:cs typeface="+mj-cs"/>
              </a:defRPr>
            </a:lvl1pPr>
          </a:lstStyle>
          <a:p>
            <a:r>
              <a:rPr lang="es-ES" b="1" dirty="0">
                <a:solidFill>
                  <a:srgbClr val="DA291C"/>
                </a:solidFill>
                <a:latin typeface="HelveticaNeueLT Std" panose="020B0604020202020204" pitchFamily="34" charset="0"/>
              </a:rPr>
              <a:t>1) ICEX-BREXIT</a:t>
            </a:r>
          </a:p>
        </p:txBody>
      </p:sp>
    </p:spTree>
    <p:extLst>
      <p:ext uri="{BB962C8B-B14F-4D97-AF65-F5344CB8AC3E}">
        <p14:creationId xmlns:p14="http://schemas.microsoft.com/office/powerpoint/2010/main" val="631465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FE46B-5692-2C24-F017-7C3F5644C8C2}"/>
              </a:ext>
            </a:extLst>
          </p:cNvPr>
          <p:cNvSpPr>
            <a:spLocks noGrp="1"/>
          </p:cNvSpPr>
          <p:nvPr>
            <p:ph type="title"/>
          </p:nvPr>
        </p:nvSpPr>
        <p:spPr/>
        <p:txBody>
          <a:bodyPr/>
          <a:lstStyle/>
          <a:p>
            <a:br>
              <a:rPr lang="es-ES" dirty="0"/>
            </a:br>
            <a:r>
              <a:rPr lang="es-ES" b="1" dirty="0">
                <a:solidFill>
                  <a:srgbClr val="C00000"/>
                </a:solidFill>
              </a:rPr>
              <a:t>CONTEXTO</a:t>
            </a:r>
          </a:p>
        </p:txBody>
      </p:sp>
      <p:sp>
        <p:nvSpPr>
          <p:cNvPr id="3" name="Marcador de contenido 2">
            <a:extLst>
              <a:ext uri="{FF2B5EF4-FFF2-40B4-BE49-F238E27FC236}">
                <a16:creationId xmlns:a16="http://schemas.microsoft.com/office/drawing/2014/main" id="{C700008D-EE63-0565-55DF-60486456D54C}"/>
              </a:ext>
            </a:extLst>
          </p:cNvPr>
          <p:cNvSpPr>
            <a:spLocks noGrp="1"/>
          </p:cNvSpPr>
          <p:nvPr>
            <p:ph idx="1"/>
          </p:nvPr>
        </p:nvSpPr>
        <p:spPr>
          <a:xfrm>
            <a:off x="628650" y="1825625"/>
            <a:ext cx="3943350" cy="4351338"/>
          </a:xfrm>
        </p:spPr>
        <p:txBody>
          <a:bodyPr/>
          <a:lstStyle/>
          <a:p>
            <a:pPr marL="0" indent="0" algn="just">
              <a:buNone/>
            </a:pP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Con el objetivo de contrarrestar las consecuencias económicas, sociales, territoriales y, en su caso, medioambientales de la retirada del Reino Unido de la Unión Europea en los Estados miembros, en fecha 6 de octubre de 2021, se aprobó el Reglamento (UE) 2021/1755 del Parlamento Europeo y del Consejo de por el que se establece la Reserva de Adaptación al BREXIT.</a:t>
            </a:r>
          </a:p>
          <a:p>
            <a:pPr marL="0" indent="0" algn="just">
              <a:buNone/>
            </a:pPr>
            <a:r>
              <a:rPr lang="es-ES" sz="1800" b="1" dirty="0">
                <a:latin typeface="HelveticaNeueLT Pro 45 Lt" panose="020B0403020202020204" pitchFamily="34" charset="0"/>
                <a:cs typeface="Times New Roman" panose="02020603050405020304" pitchFamily="18" charset="0"/>
              </a:rPr>
              <a:t>RD Publicado BOE (22/02/2023)</a:t>
            </a:r>
          </a:p>
          <a:p>
            <a:pPr marL="0" indent="0" algn="just">
              <a:buNone/>
            </a:pPr>
            <a:endParaRPr lang="es-ES" sz="1800" dirty="0">
              <a:latin typeface="HelveticaNeueLT Pro 45 Lt" panose="020B0403020202020204" pitchFamily="34" charset="0"/>
              <a:cs typeface="Times New Roman" panose="02020603050405020304" pitchFamily="18" charset="0"/>
            </a:endParaRPr>
          </a:p>
          <a:p>
            <a:pPr marL="0" indent="0" algn="just">
              <a:buNone/>
            </a:pPr>
            <a:endParaRPr lang="es-ES" sz="1800" dirty="0">
              <a:latin typeface="HelveticaNeueLT Pro 45 Lt" panose="020B0403020202020204" pitchFamily="34" charset="0"/>
              <a:cs typeface="Times New Roman" panose="02020603050405020304" pitchFamily="18" charset="0"/>
            </a:endParaRPr>
          </a:p>
          <a:p>
            <a:pPr marL="0" indent="0" algn="just">
              <a:buNone/>
            </a:pPr>
            <a:endParaRPr lang="es-ES" sz="1800" dirty="0">
              <a:latin typeface="HelveticaNeueLT Pro 45 Lt" panose="020B0403020202020204" pitchFamily="34" charset="0"/>
              <a:cs typeface="Times New Roman" panose="02020603050405020304" pitchFamily="18" charset="0"/>
            </a:endParaRPr>
          </a:p>
          <a:p>
            <a:pPr marL="0" indent="0" algn="just">
              <a:buNone/>
            </a:pPr>
            <a:endParaRPr lang="es-ES" sz="1800" dirty="0">
              <a:latin typeface="HelveticaNeueLT Pro 45 Lt" panose="020B0403020202020204" pitchFamily="34" charset="0"/>
              <a:cs typeface="Times New Roman" panose="02020603050405020304" pitchFamily="18" charset="0"/>
            </a:endParaRPr>
          </a:p>
          <a:p>
            <a:pPr algn="just"/>
            <a:endParaRPr lang="es-ES" dirty="0"/>
          </a:p>
        </p:txBody>
      </p:sp>
      <p:pic>
        <p:nvPicPr>
          <p:cNvPr id="5" name="Imagen 4">
            <a:extLst>
              <a:ext uri="{FF2B5EF4-FFF2-40B4-BE49-F238E27FC236}">
                <a16:creationId xmlns:a16="http://schemas.microsoft.com/office/drawing/2014/main" id="{AC45E628-FD20-1E57-EAA7-4C662FF2B0C1}"/>
              </a:ext>
            </a:extLst>
          </p:cNvPr>
          <p:cNvPicPr>
            <a:picLocks noChangeAspect="1"/>
          </p:cNvPicPr>
          <p:nvPr/>
        </p:nvPicPr>
        <p:blipFill rotWithShape="1">
          <a:blip r:embed="rId2"/>
          <a:srcRect l="15409" r="13357" b="-1"/>
          <a:stretch/>
        </p:blipFill>
        <p:spPr>
          <a:xfrm>
            <a:off x="4726257" y="1204417"/>
            <a:ext cx="4231015" cy="4972546"/>
          </a:xfrm>
          <a:prstGeom prst="rect">
            <a:avLst/>
          </a:prstGeom>
        </p:spPr>
      </p:pic>
    </p:spTree>
    <p:extLst>
      <p:ext uri="{BB962C8B-B14F-4D97-AF65-F5344CB8AC3E}">
        <p14:creationId xmlns:p14="http://schemas.microsoft.com/office/powerpoint/2010/main" val="3921864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542964-0207-4DCB-82C1-4D90635C6364}"/>
              </a:ext>
            </a:extLst>
          </p:cNvPr>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s-ES" dirty="0"/>
            </a:br>
            <a:r>
              <a:rPr lang="es-ES" b="1" dirty="0">
                <a:solidFill>
                  <a:srgbClr val="C00000"/>
                </a:solidFill>
              </a:rPr>
              <a:t>CONVOCATORIA</a:t>
            </a:r>
          </a:p>
        </p:txBody>
      </p:sp>
      <p:sp>
        <p:nvSpPr>
          <p:cNvPr id="3" name="CuadroTexto 2">
            <a:extLst>
              <a:ext uri="{FF2B5EF4-FFF2-40B4-BE49-F238E27FC236}">
                <a16:creationId xmlns:a16="http://schemas.microsoft.com/office/drawing/2014/main" id="{1FC55E6D-F27C-4360-BA64-59CF439F0140}"/>
              </a:ext>
            </a:extLst>
          </p:cNvPr>
          <p:cNvSpPr txBox="1"/>
          <p:nvPr/>
        </p:nvSpPr>
        <p:spPr>
          <a:xfrm>
            <a:off x="742122" y="2040835"/>
            <a:ext cx="7275443" cy="2031325"/>
          </a:xfrm>
          <a:prstGeom prst="rect">
            <a:avLst/>
          </a:prstGeom>
          <a:noFill/>
        </p:spPr>
        <p:txBody>
          <a:bodyPr wrap="square" rtlCol="0">
            <a:spAutoFit/>
          </a:bodyPr>
          <a:lstStyle/>
          <a:p>
            <a:pPr algn="just"/>
            <a:r>
              <a:rPr lang="es-ES" dirty="0">
                <a:latin typeface="HelveticaNeueLT Pro 45 Lt" panose="020B0403020202020204" pitchFamily="34" charset="0"/>
                <a:cs typeface="Times New Roman" panose="02020603050405020304" pitchFamily="18" charset="0"/>
              </a:rPr>
              <a:t>Resolución de 10 de Abril de 2023 por la que se aprueba la convocatoria para la concesión directa de las subvenciones del “Programa Icex-Brexit” de Icex, España, Exportación e Inversiones.</a:t>
            </a:r>
          </a:p>
          <a:p>
            <a:pPr algn="just"/>
            <a:endParaRPr lang="es-ES" dirty="0">
              <a:latin typeface="HelveticaNeueLT Pro 45 Lt" panose="020B0403020202020204" pitchFamily="34" charset="0"/>
              <a:cs typeface="Times New Roman" panose="02020603050405020304" pitchFamily="18" charset="0"/>
            </a:endParaRPr>
          </a:p>
          <a:p>
            <a:pPr marL="285750" indent="-285750" algn="just">
              <a:buFont typeface="Arial" panose="020B0604020202020204" pitchFamily="34" charset="0"/>
              <a:buChar char="•"/>
            </a:pPr>
            <a:r>
              <a:rPr lang="es-ES" dirty="0">
                <a:latin typeface="HelveticaNeueLT Pro 45 Lt" panose="020B0403020202020204" pitchFamily="34" charset="0"/>
                <a:cs typeface="Times New Roman" panose="02020603050405020304" pitchFamily="18" charset="0"/>
              </a:rPr>
              <a:t>Ayudas de concesión directa</a:t>
            </a:r>
          </a:p>
          <a:p>
            <a:pPr marL="285750" indent="-285750" algn="just">
              <a:buFont typeface="Arial" panose="020B0604020202020204" pitchFamily="34" charset="0"/>
              <a:buChar char="•"/>
            </a:pPr>
            <a:r>
              <a:rPr lang="es-ES" dirty="0">
                <a:latin typeface="HelveticaNeueLT Pro 45 Lt" panose="020B0403020202020204" pitchFamily="34" charset="0"/>
                <a:cs typeface="Times New Roman" panose="02020603050405020304" pitchFamily="18" charset="0"/>
              </a:rPr>
              <a:t>Se consideran ayudas de minimis</a:t>
            </a:r>
          </a:p>
          <a:p>
            <a:pPr marL="285750" indent="-285750" algn="just">
              <a:buFont typeface="Arial" panose="020B0604020202020204" pitchFamily="34" charset="0"/>
              <a:buChar char="•"/>
            </a:pPr>
            <a:r>
              <a:rPr lang="es-ES" dirty="0">
                <a:latin typeface="HelveticaNeueLT Pro 45 Lt" panose="020B0403020202020204" pitchFamily="34" charset="0"/>
                <a:cs typeface="Times New Roman" panose="02020603050405020304" pitchFamily="18" charset="0"/>
              </a:rPr>
              <a:t>Ayudas para empresas y trabajadores autónomos</a:t>
            </a:r>
          </a:p>
        </p:txBody>
      </p:sp>
    </p:spTree>
    <p:extLst>
      <p:ext uri="{BB962C8B-B14F-4D97-AF65-F5344CB8AC3E}">
        <p14:creationId xmlns:p14="http://schemas.microsoft.com/office/powerpoint/2010/main" val="1876843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4E40B2F-3ACC-4084-A1A4-185DC529FC17}"/>
              </a:ext>
            </a:extLst>
          </p:cNvPr>
          <p:cNvSpPr/>
          <p:nvPr/>
        </p:nvSpPr>
        <p:spPr>
          <a:xfrm>
            <a:off x="590364" y="905886"/>
            <a:ext cx="7275251" cy="2585323"/>
          </a:xfrm>
          <a:prstGeom prst="rect">
            <a:avLst/>
          </a:prstGeom>
        </p:spPr>
        <p:txBody>
          <a:bodyPr wrap="square">
            <a:spAutoFit/>
          </a:bodyPr>
          <a:lstStyle/>
          <a:p>
            <a:r>
              <a:rPr lang="es-ES" b="1" dirty="0">
                <a:solidFill>
                  <a:srgbClr val="D52B1E"/>
                </a:solidFill>
                <a:latin typeface="Helvetica Neue"/>
              </a:rPr>
              <a:t>Requisitos para solicitar los fondos europeos de ajuste del Brexit</a:t>
            </a:r>
          </a:p>
          <a:p>
            <a:endParaRPr lang="es-ES" b="1" dirty="0">
              <a:solidFill>
                <a:srgbClr val="D52B1E"/>
              </a:solidFill>
              <a:latin typeface="Helvetica Neue"/>
            </a:endParaRPr>
          </a:p>
          <a:p>
            <a:pPr marL="285750" indent="-285750">
              <a:buFont typeface="Wingdings" panose="05000000000000000000" pitchFamily="2" charset="2"/>
              <a:buChar char="q"/>
            </a:pPr>
            <a:r>
              <a:rPr lang="es-ES" b="1" dirty="0">
                <a:solidFill>
                  <a:srgbClr val="000000"/>
                </a:solidFill>
                <a:latin typeface="Helvetica Neue"/>
              </a:rPr>
              <a:t>Ser una empresa</a:t>
            </a:r>
            <a:r>
              <a:rPr lang="es-ES" dirty="0">
                <a:solidFill>
                  <a:srgbClr val="000000"/>
                </a:solidFill>
                <a:latin typeface="Helvetica Neue"/>
              </a:rPr>
              <a:t> constituida legalmente </a:t>
            </a:r>
            <a:r>
              <a:rPr lang="es-ES" b="1" dirty="0">
                <a:solidFill>
                  <a:srgbClr val="000000"/>
                </a:solidFill>
                <a:latin typeface="Helvetica Neue"/>
              </a:rPr>
              <a:t>en España</a:t>
            </a:r>
            <a:r>
              <a:rPr lang="es-ES" dirty="0">
                <a:solidFill>
                  <a:srgbClr val="000000"/>
                </a:solidFill>
                <a:latin typeface="Helvetica Neue"/>
              </a:rPr>
              <a:t>, incluidas</a:t>
            </a:r>
            <a:r>
              <a:rPr lang="es-ES" b="1" dirty="0">
                <a:solidFill>
                  <a:srgbClr val="000000"/>
                </a:solidFill>
                <a:latin typeface="Helvetica Neue"/>
              </a:rPr>
              <a:t> pymes y autónomos</a:t>
            </a:r>
            <a:endParaRPr lang="es-ES" dirty="0">
              <a:solidFill>
                <a:srgbClr val="000000"/>
              </a:solidFill>
              <a:latin typeface="Helvetica Neue"/>
            </a:endParaRPr>
          </a:p>
          <a:p>
            <a:pPr marL="285750" indent="-285750">
              <a:buFont typeface="Wingdings" panose="05000000000000000000" pitchFamily="2" charset="2"/>
              <a:buChar char="q"/>
            </a:pPr>
            <a:r>
              <a:rPr lang="es-ES" b="1" dirty="0">
                <a:solidFill>
                  <a:srgbClr val="000000"/>
                </a:solidFill>
                <a:latin typeface="Helvetica Neue"/>
              </a:rPr>
              <a:t>No tener deudas con la Agencia Tributaria, ICEX </a:t>
            </a:r>
            <a:r>
              <a:rPr lang="es-ES" dirty="0">
                <a:solidFill>
                  <a:srgbClr val="000000"/>
                </a:solidFill>
                <a:latin typeface="Helvetica Neue"/>
              </a:rPr>
              <a:t>o cualquier otro organismo que conceda ayudas</a:t>
            </a:r>
          </a:p>
          <a:p>
            <a:pPr marL="285750" indent="-285750">
              <a:buFont typeface="Wingdings" panose="05000000000000000000" pitchFamily="2" charset="2"/>
              <a:buChar char="q"/>
            </a:pPr>
            <a:r>
              <a:rPr lang="es-ES" dirty="0">
                <a:solidFill>
                  <a:srgbClr val="000000"/>
                </a:solidFill>
                <a:latin typeface="Helvetica Neue"/>
              </a:rPr>
              <a:t>Autorizar a la AEAT para que remita </a:t>
            </a:r>
            <a:r>
              <a:rPr lang="es-ES" b="1" dirty="0">
                <a:solidFill>
                  <a:srgbClr val="000000"/>
                </a:solidFill>
                <a:latin typeface="Helvetica Neue"/>
              </a:rPr>
              <a:t>información aduanera a ICEX</a:t>
            </a:r>
            <a:endParaRPr lang="es-ES" dirty="0">
              <a:solidFill>
                <a:srgbClr val="000000"/>
              </a:solidFill>
              <a:latin typeface="Helvetica Neue"/>
            </a:endParaRPr>
          </a:p>
        </p:txBody>
      </p:sp>
      <p:sp>
        <p:nvSpPr>
          <p:cNvPr id="3" name="Rectángulo 2">
            <a:extLst>
              <a:ext uri="{FF2B5EF4-FFF2-40B4-BE49-F238E27FC236}">
                <a16:creationId xmlns:a16="http://schemas.microsoft.com/office/drawing/2014/main" id="{82F9A568-3DA3-4282-B912-F3056755F068}"/>
              </a:ext>
            </a:extLst>
          </p:cNvPr>
          <p:cNvSpPr/>
          <p:nvPr/>
        </p:nvSpPr>
        <p:spPr>
          <a:xfrm>
            <a:off x="692455" y="3579856"/>
            <a:ext cx="7173159" cy="2585323"/>
          </a:xfrm>
          <a:prstGeom prst="rect">
            <a:avLst/>
          </a:prstGeom>
        </p:spPr>
        <p:txBody>
          <a:bodyPr wrap="square">
            <a:spAutoFit/>
          </a:bodyPr>
          <a:lstStyle/>
          <a:p>
            <a:r>
              <a:rPr lang="es-ES" b="1" dirty="0">
                <a:solidFill>
                  <a:srgbClr val="D52B1E"/>
                </a:solidFill>
                <a:latin typeface="Helvetica Neue"/>
              </a:rPr>
              <a:t>Plazos para presentar solicitudes</a:t>
            </a:r>
          </a:p>
          <a:p>
            <a:endParaRPr lang="es-ES" b="1" dirty="0">
              <a:solidFill>
                <a:srgbClr val="D52B1E"/>
              </a:solidFill>
              <a:latin typeface="Helvetica Neue"/>
            </a:endParaRPr>
          </a:p>
          <a:p>
            <a:r>
              <a:rPr lang="es-ES" dirty="0">
                <a:solidFill>
                  <a:srgbClr val="000000"/>
                </a:solidFill>
                <a:latin typeface="Helvetica Neue"/>
              </a:rPr>
              <a:t>Tienes de plazo </a:t>
            </a:r>
            <a:r>
              <a:rPr lang="es-ES" b="1" dirty="0">
                <a:solidFill>
                  <a:srgbClr val="000000"/>
                </a:solidFill>
                <a:latin typeface="Helvetica Neue"/>
              </a:rPr>
              <a:t>hasta el 12 de junio de 2023</a:t>
            </a:r>
            <a:r>
              <a:rPr lang="es-ES" dirty="0">
                <a:solidFill>
                  <a:srgbClr val="000000"/>
                </a:solidFill>
                <a:latin typeface="Helvetica Neue"/>
              </a:rPr>
              <a:t> para presentar tu solicitud</a:t>
            </a:r>
          </a:p>
          <a:p>
            <a:r>
              <a:rPr lang="es-ES" dirty="0">
                <a:solidFill>
                  <a:srgbClr val="000000"/>
                </a:solidFill>
                <a:latin typeface="Helvetica Neue"/>
              </a:rPr>
              <a:t> </a:t>
            </a:r>
          </a:p>
          <a:p>
            <a:r>
              <a:rPr lang="es-ES" b="1" dirty="0">
                <a:solidFill>
                  <a:srgbClr val="D52B1E"/>
                </a:solidFill>
                <a:latin typeface="Helvetica Neue"/>
              </a:rPr>
              <a:t>Cómo conseguir las ayudas europeas para el Brexit</a:t>
            </a:r>
          </a:p>
          <a:p>
            <a:r>
              <a:rPr lang="es-ES" dirty="0">
                <a:solidFill>
                  <a:srgbClr val="000000"/>
                </a:solidFill>
                <a:latin typeface="Helvetica Neue"/>
              </a:rPr>
              <a:t>Pide los fondos europeos BAR rellenando y firmando el siguiente formulario: </a:t>
            </a:r>
            <a:r>
              <a:rPr lang="es-ES" dirty="0">
                <a:solidFill>
                  <a:srgbClr val="000000"/>
                </a:solidFill>
                <a:latin typeface="Helvetica Neue"/>
                <a:hlinkClick r:id="rId2"/>
              </a:rPr>
              <a:t>https://oficinavirtual.icex.es/planesempresa/login</a:t>
            </a:r>
            <a:endParaRPr lang="es-ES" dirty="0">
              <a:solidFill>
                <a:srgbClr val="000000"/>
              </a:solidFill>
              <a:latin typeface="Helvetica Neue"/>
            </a:endParaRPr>
          </a:p>
          <a:p>
            <a:endParaRPr lang="es-ES" dirty="0">
              <a:solidFill>
                <a:srgbClr val="000000"/>
              </a:solidFill>
              <a:latin typeface="Helvetica Neue"/>
            </a:endParaRPr>
          </a:p>
        </p:txBody>
      </p:sp>
    </p:spTree>
    <p:extLst>
      <p:ext uri="{BB962C8B-B14F-4D97-AF65-F5344CB8AC3E}">
        <p14:creationId xmlns:p14="http://schemas.microsoft.com/office/powerpoint/2010/main" val="66963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FE46B-5692-2C24-F017-7C3F5644C8C2}"/>
              </a:ext>
            </a:extLst>
          </p:cNvPr>
          <p:cNvSpPr>
            <a:spLocks noGrp="1"/>
          </p:cNvSpPr>
          <p:nvPr>
            <p:ph type="title"/>
          </p:nvPr>
        </p:nvSpPr>
        <p:spPr/>
        <p:txBody>
          <a:bodyPr/>
          <a:lstStyle/>
          <a:p>
            <a:br>
              <a:rPr lang="es-ES" dirty="0"/>
            </a:br>
            <a:r>
              <a:rPr lang="es-ES" b="1" dirty="0">
                <a:solidFill>
                  <a:srgbClr val="C00000"/>
                </a:solidFill>
              </a:rPr>
              <a:t>OBJETO</a:t>
            </a:r>
          </a:p>
        </p:txBody>
      </p:sp>
      <p:sp>
        <p:nvSpPr>
          <p:cNvPr id="3" name="Marcador de contenido 2">
            <a:extLst>
              <a:ext uri="{FF2B5EF4-FFF2-40B4-BE49-F238E27FC236}">
                <a16:creationId xmlns:a16="http://schemas.microsoft.com/office/drawing/2014/main" id="{C700008D-EE63-0565-55DF-60486456D54C}"/>
              </a:ext>
            </a:extLst>
          </p:cNvPr>
          <p:cNvSpPr>
            <a:spLocks noGrp="1"/>
          </p:cNvSpPr>
          <p:nvPr>
            <p:ph idx="1"/>
          </p:nvPr>
        </p:nvSpPr>
        <p:spPr>
          <a:xfrm>
            <a:off x="1222871" y="2255283"/>
            <a:ext cx="6962661" cy="1699772"/>
          </a:xfrm>
        </p:spPr>
        <p:txBody>
          <a:bodyPr/>
          <a:lstStyle/>
          <a:p>
            <a:pPr marL="0" indent="0" algn="just">
              <a:buNone/>
            </a:pP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ICEX BREXIT: apoyar a las </a:t>
            </a:r>
            <a:r>
              <a:rPr lang="es-ES" sz="1800" b="1" dirty="0">
                <a:effectLst/>
                <a:latin typeface="HelveticaNeueLT Pro 45 Lt" panose="020B0403020202020204" pitchFamily="34" charset="0"/>
                <a:ea typeface="Calibri" panose="020F0502020204030204" pitchFamily="34" charset="0"/>
                <a:cs typeface="Times New Roman" panose="02020603050405020304" pitchFamily="18" charset="0"/>
              </a:rPr>
              <a:t>empresas</a:t>
            </a: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 y trabajadores autónomos españoles afectados negativamente por la retirada del Reino Unido de la Unión Europea, </a:t>
            </a:r>
            <a:r>
              <a:rPr lang="es-ES" sz="1800" b="1" dirty="0">
                <a:effectLst/>
                <a:latin typeface="HelveticaNeueLT Pro 45 Lt" panose="020B0403020202020204" pitchFamily="34" charset="0"/>
                <a:ea typeface="Calibri" panose="020F0502020204030204" pitchFamily="34" charset="0"/>
                <a:cs typeface="Times New Roman" panose="02020603050405020304" pitchFamily="18" charset="0"/>
              </a:rPr>
              <a:t>para compensar los gastos sobrevenidos </a:t>
            </a:r>
            <a:r>
              <a:rPr lang="es-ES" sz="1800" dirty="0">
                <a:effectLst/>
                <a:latin typeface="HelveticaNeueLT Pro 45 Lt" panose="020B0403020202020204" pitchFamily="34" charset="0"/>
                <a:ea typeface="Calibri" panose="020F0502020204030204" pitchFamily="34" charset="0"/>
                <a:cs typeface="Times New Roman" panose="02020603050405020304" pitchFamily="18" charset="0"/>
              </a:rPr>
              <a:t>que hayan tenido que asumir como consecuencia de este proceso y que queden incluidos dentro del artículo 5 del Reglamento de la Reserva</a:t>
            </a:r>
            <a:endParaRPr lang="es-ES" dirty="0"/>
          </a:p>
        </p:txBody>
      </p:sp>
    </p:spTree>
    <p:extLst>
      <p:ext uri="{BB962C8B-B14F-4D97-AF65-F5344CB8AC3E}">
        <p14:creationId xmlns:p14="http://schemas.microsoft.com/office/powerpoint/2010/main" val="2472920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FE46B-5692-2C24-F017-7C3F5644C8C2}"/>
              </a:ext>
            </a:extLst>
          </p:cNvPr>
          <p:cNvSpPr>
            <a:spLocks noGrp="1"/>
          </p:cNvSpPr>
          <p:nvPr>
            <p:ph type="title"/>
          </p:nvPr>
        </p:nvSpPr>
        <p:spPr/>
        <p:txBody>
          <a:bodyPr/>
          <a:lstStyle/>
          <a:p>
            <a:br>
              <a:rPr lang="es-ES" dirty="0"/>
            </a:br>
            <a:r>
              <a:rPr lang="es-ES" b="1" dirty="0">
                <a:solidFill>
                  <a:srgbClr val="C00000"/>
                </a:solidFill>
              </a:rPr>
              <a:t>TIPO DE PROGRAMA</a:t>
            </a:r>
          </a:p>
        </p:txBody>
      </p:sp>
      <p:sp>
        <p:nvSpPr>
          <p:cNvPr id="3" name="Marcador de contenido 2">
            <a:extLst>
              <a:ext uri="{FF2B5EF4-FFF2-40B4-BE49-F238E27FC236}">
                <a16:creationId xmlns:a16="http://schemas.microsoft.com/office/drawing/2014/main" id="{C700008D-EE63-0565-55DF-60486456D54C}"/>
              </a:ext>
            </a:extLst>
          </p:cNvPr>
          <p:cNvSpPr>
            <a:spLocks noGrp="1"/>
          </p:cNvSpPr>
          <p:nvPr>
            <p:ph idx="1"/>
          </p:nvPr>
        </p:nvSpPr>
        <p:spPr>
          <a:xfrm>
            <a:off x="1785221" y="2734896"/>
            <a:ext cx="5982159" cy="837282"/>
          </a:xfrm>
        </p:spPr>
        <p:txBody>
          <a:bodyPr/>
          <a:lstStyle/>
          <a:p>
            <a:pPr marL="0" indent="0" algn="ctr">
              <a:buNone/>
            </a:pPr>
            <a:r>
              <a:rPr lang="es-ES" sz="3200" dirty="0">
                <a:effectLst/>
                <a:latin typeface="HelveticaNeueLT Pro 45 Lt" panose="020B0403020202020204" pitchFamily="34" charset="0"/>
                <a:ea typeface="Calibri" panose="020F0502020204030204" pitchFamily="34" charset="0"/>
                <a:cs typeface="Times New Roman" panose="02020603050405020304" pitchFamily="18" charset="0"/>
              </a:rPr>
              <a:t>Ayuda individual a empresas</a:t>
            </a:r>
            <a:endParaRPr lang="es-ES" sz="4400" dirty="0"/>
          </a:p>
        </p:txBody>
      </p:sp>
    </p:spTree>
    <p:extLst>
      <p:ext uri="{BB962C8B-B14F-4D97-AF65-F5344CB8AC3E}">
        <p14:creationId xmlns:p14="http://schemas.microsoft.com/office/powerpoint/2010/main" val="372580087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Diseño personalizado">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Diseño personalizado">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1191</Words>
  <Application>Microsoft Office PowerPoint</Application>
  <PresentationFormat>Presentación en pantalla (4:3)</PresentationFormat>
  <Paragraphs>132</Paragraphs>
  <Slides>30</Slides>
  <Notes>0</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30</vt:i4>
      </vt:variant>
    </vt:vector>
  </HeadingPairs>
  <TitlesOfParts>
    <vt:vector size="40" baseType="lpstr">
      <vt:lpstr>Arial</vt:lpstr>
      <vt:lpstr>Calibri</vt:lpstr>
      <vt:lpstr>Calibri Light</vt:lpstr>
      <vt:lpstr>Helvetica Neue</vt:lpstr>
      <vt:lpstr>HelveticaNeueLT Pro 45 Lt</vt:lpstr>
      <vt:lpstr>HelveticaNeueLT Std</vt:lpstr>
      <vt:lpstr>Wingdings</vt:lpstr>
      <vt:lpstr>Tema de Office</vt:lpstr>
      <vt:lpstr>7_Diseño personalizado</vt:lpstr>
      <vt:lpstr>10_Diseño personalizado</vt:lpstr>
      <vt:lpstr>Presentación de PowerPoint</vt:lpstr>
      <vt:lpstr>Presentación de PowerPoint</vt:lpstr>
      <vt:lpstr>Presentación de PowerPoint</vt:lpstr>
      <vt:lpstr>Presentación de PowerPoint</vt:lpstr>
      <vt:lpstr> CONTEXTO</vt:lpstr>
      <vt:lpstr>Presentación de PowerPoint</vt:lpstr>
      <vt:lpstr>Presentación de PowerPoint</vt:lpstr>
      <vt:lpstr> OBJETO</vt:lpstr>
      <vt:lpstr> TIPO DE PROGRAMA</vt:lpstr>
      <vt:lpstr> BENEFICIARIOS</vt:lpstr>
      <vt:lpstr>CUANTÍA DE LAS INVERSIONES </vt:lpstr>
      <vt:lpstr>Presentación de PowerPoint</vt:lpstr>
      <vt:lpstr>Presentación de PowerPoint</vt:lpstr>
      <vt:lpstr>Presentación de PowerPoint</vt:lpstr>
      <vt:lpstr>Presentación de PowerPoint</vt:lpstr>
      <vt:lpstr>Presentación de PowerPoint</vt:lpstr>
      <vt:lpstr> OBJETO</vt:lpstr>
      <vt:lpstr> TIPO DE PROGRAMA</vt:lpstr>
      <vt:lpstr> BENEFICIARIOS</vt:lpstr>
      <vt:lpstr>CUANTÍA DE LAS INVERSIONES</vt:lpstr>
      <vt:lpstr>CONCURRENCIA COMPETITIVA</vt:lpstr>
      <vt:lpstr> GASTOS SUBVENCIONABLES</vt:lpstr>
      <vt:lpstr>Presentación de PowerPoint</vt:lpstr>
      <vt:lpstr> CONTEXTO</vt:lpstr>
      <vt:lpstr> OBJETO</vt:lpstr>
      <vt:lpstr> BENEFICIARIOS</vt:lpstr>
      <vt:lpstr> FUNCIONAMIENTO</vt:lpstr>
      <vt:lpstr> CONDICIONES</vt:lpstr>
      <vt:lpstr> DURACIÓN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Castillo Muñoz, Ines</dc:creator>
  <cp:lastModifiedBy>Martinez Vaya, Cristina</cp:lastModifiedBy>
  <cp:revision>98</cp:revision>
  <dcterms:created xsi:type="dcterms:W3CDTF">2020-10-29T09:02:38Z</dcterms:created>
  <dcterms:modified xsi:type="dcterms:W3CDTF">2023-04-20T07:30:41Z</dcterms:modified>
</cp:coreProperties>
</file>